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9"/>
  </p:notesMasterIdLst>
  <p:handoutMasterIdLst>
    <p:handoutMasterId r:id="rId80"/>
  </p:handoutMasterIdLst>
  <p:sldIdLst>
    <p:sldId id="1782" r:id="rId5"/>
    <p:sldId id="1724" r:id="rId6"/>
    <p:sldId id="1783" r:id="rId7"/>
    <p:sldId id="1997" r:id="rId8"/>
    <p:sldId id="2169" r:id="rId9"/>
    <p:sldId id="2170" r:id="rId10"/>
    <p:sldId id="2099" r:id="rId11"/>
    <p:sldId id="2171" r:id="rId12"/>
    <p:sldId id="1792" r:id="rId13"/>
    <p:sldId id="1793" r:id="rId14"/>
    <p:sldId id="2100" r:id="rId15"/>
    <p:sldId id="2102" r:id="rId16"/>
    <p:sldId id="2200" r:id="rId17"/>
    <p:sldId id="2172" r:id="rId18"/>
    <p:sldId id="2173" r:id="rId19"/>
    <p:sldId id="2103" r:id="rId20"/>
    <p:sldId id="2104" r:id="rId21"/>
    <p:sldId id="2105" r:id="rId22"/>
    <p:sldId id="2174" r:id="rId23"/>
    <p:sldId id="2175" r:id="rId24"/>
    <p:sldId id="2176" r:id="rId25"/>
    <p:sldId id="2177" r:id="rId26"/>
    <p:sldId id="2178" r:id="rId27"/>
    <p:sldId id="2179" r:id="rId28"/>
    <p:sldId id="2180" r:id="rId29"/>
    <p:sldId id="2181" r:id="rId30"/>
    <p:sldId id="1935" r:id="rId31"/>
    <p:sldId id="1918" r:id="rId32"/>
    <p:sldId id="2188" r:id="rId33"/>
    <p:sldId id="2106" r:id="rId34"/>
    <p:sldId id="2182" r:id="rId35"/>
    <p:sldId id="2183" r:id="rId36"/>
    <p:sldId id="2203" r:id="rId37"/>
    <p:sldId id="2184" r:id="rId38"/>
    <p:sldId id="2185" r:id="rId39"/>
    <p:sldId id="2186" r:id="rId40"/>
    <p:sldId id="2187" r:id="rId41"/>
    <p:sldId id="2189" r:id="rId42"/>
    <p:sldId id="2190" r:id="rId43"/>
    <p:sldId id="2191" r:id="rId44"/>
    <p:sldId id="2204" r:id="rId45"/>
    <p:sldId id="2192" r:id="rId46"/>
    <p:sldId id="2193" r:id="rId47"/>
    <p:sldId id="2202" r:id="rId48"/>
    <p:sldId id="2194" r:id="rId49"/>
    <p:sldId id="2195" r:id="rId50"/>
    <p:sldId id="2205" r:id="rId51"/>
    <p:sldId id="2196" r:id="rId52"/>
    <p:sldId id="2197" r:id="rId53"/>
    <p:sldId id="2198" r:id="rId54"/>
    <p:sldId id="2201" r:id="rId55"/>
    <p:sldId id="2199" r:id="rId56"/>
    <p:sldId id="2206" r:id="rId57"/>
    <p:sldId id="2207" r:id="rId58"/>
    <p:sldId id="2208" r:id="rId59"/>
    <p:sldId id="2209" r:id="rId60"/>
    <p:sldId id="2214" r:id="rId61"/>
    <p:sldId id="2210" r:id="rId62"/>
    <p:sldId id="2211" r:id="rId63"/>
    <p:sldId id="2212" r:id="rId64"/>
    <p:sldId id="2213" r:id="rId65"/>
    <p:sldId id="2215" r:id="rId66"/>
    <p:sldId id="2216" r:id="rId67"/>
    <p:sldId id="2217" r:id="rId68"/>
    <p:sldId id="2218" r:id="rId69"/>
    <p:sldId id="2219" r:id="rId70"/>
    <p:sldId id="2220" r:id="rId71"/>
    <p:sldId id="2221" r:id="rId72"/>
    <p:sldId id="2222" r:id="rId73"/>
    <p:sldId id="2223" r:id="rId74"/>
    <p:sldId id="2224" r:id="rId75"/>
    <p:sldId id="2225" r:id="rId76"/>
    <p:sldId id="2226" r:id="rId77"/>
    <p:sldId id="1786" r:id="rId7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EC"/>
    <a:srgbClr val="F1F9F7"/>
    <a:srgbClr val="EAF6F3"/>
    <a:srgbClr val="F0F0F0"/>
    <a:srgbClr val="C6E6BD"/>
    <a:srgbClr val="B2E7E7"/>
    <a:srgbClr val="50CFDA"/>
    <a:srgbClr val="5CAFFF"/>
    <a:srgbClr val="7CCAB7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50AFD-F60C-4A48-BCC1-C140B5482A01}" v="31" dt="2024-01-11T08:53:06.226"/>
    <p1510:client id="{D3FB95A5-F073-41EC-B403-533C8A3F2C61}" v="52" dt="2024-01-10T13:02:43.50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-3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179763/How_to_create_a_search_profile_slot_in_Primo_VE.pptx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Primo_VE_(English)/040Search_Configurations/010Configuring_Search_Profiles_for_Primo_VE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Primo/Product_Documentation/020Primo_VE/Primo_VE_(English)/040Search_Configurations/010Configuring_Search_Profiles_for_Primo_VE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en-US" sz="3200" dirty="0"/>
              <a:t>Alma Collaborative Network and Shared Catalog for Network Zone Consortia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In the following examples we will look at the "Institution" tab and the "Network" tab.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The "Network" tab only appears for institutions which are members of a Network Zone Consortia.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18761D-3124-98A9-B25A-EA05DFC7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489505"/>
              </p:ext>
            </p:extLst>
          </p:nvPr>
        </p:nvGraphicFramePr>
        <p:xfrm>
          <a:off x="251520" y="2211710"/>
          <a:ext cx="864096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1887882116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342846853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Part of a Network Zone Consortia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</a:t>
                      </a:r>
                      <a:r>
                        <a:rPr lang="en-US" sz="1800" dirty="0"/>
                        <a:t>Part of a Network Zone Consortia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14715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84510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006136E-BEDC-076C-0696-8D7BA158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46366"/>
            <a:ext cx="2038350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6F765-6A98-E35B-1D05-EAD18DB79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690" y="2957471"/>
            <a:ext cx="2486025" cy="676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5FCF8D-ACA9-A734-0405-426F903CEE4A}"/>
              </a:ext>
            </a:extLst>
          </p:cNvPr>
          <p:cNvSpPr/>
          <p:nvPr/>
        </p:nvSpPr>
        <p:spPr>
          <a:xfrm>
            <a:off x="2218788" y="2957471"/>
            <a:ext cx="576064" cy="3381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D93435-3F7C-FA50-1D74-47146457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851670"/>
            <a:ext cx="7452320" cy="2882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Here is a an all titles search done by member institution "Open University" for records with "Taiwan" in the title.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/>
              <a:t>The search is done in the "Network" scope.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D7921-286A-31E7-5AB7-05B28335F9DE}"/>
              </a:ext>
            </a:extLst>
          </p:cNvPr>
          <p:cNvSpPr/>
          <p:nvPr/>
        </p:nvSpPr>
        <p:spPr>
          <a:xfrm>
            <a:off x="6532118" y="1861320"/>
            <a:ext cx="216024" cy="278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639A3-9EE1-E72B-3BA8-5CFCCBE8AE61}"/>
              </a:ext>
            </a:extLst>
          </p:cNvPr>
          <p:cNvSpPr/>
          <p:nvPr/>
        </p:nvSpPr>
        <p:spPr>
          <a:xfrm>
            <a:off x="1859549" y="2228063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0F8457-CBDA-670B-17A2-644C82451601}"/>
              </a:ext>
            </a:extLst>
          </p:cNvPr>
          <p:cNvSpPr/>
          <p:nvPr/>
        </p:nvSpPr>
        <p:spPr>
          <a:xfrm>
            <a:off x="881844" y="1851670"/>
            <a:ext cx="521804" cy="278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B4D765-B3D5-8529-F183-CB0A9DE98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65" y="2179181"/>
            <a:ext cx="6939078" cy="26838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95126"/>
          </a:xfrm>
        </p:spPr>
        <p:txBody>
          <a:bodyPr>
            <a:noAutofit/>
          </a:bodyPr>
          <a:lstStyle/>
          <a:p>
            <a:pPr marL="457200" indent="-457200">
              <a:buChar char="•"/>
            </a:pPr>
            <a:r>
              <a:rPr lang="en-US" sz="1800" dirty="0"/>
              <a:t>The results then show which consortia member intuitions have inventory for the record.  This is in the "Held By" tab.</a:t>
            </a:r>
          </a:p>
          <a:p>
            <a:pPr marL="457200" indent="-457200">
              <a:buChar char="•"/>
            </a:pPr>
            <a:r>
              <a:rPr lang="en-US" sz="1800" dirty="0"/>
              <a:t>Here is title "Taiwan / Azra </a:t>
            </a:r>
            <a:r>
              <a:rPr lang="en-US" sz="1800" dirty="0" err="1"/>
              <a:t>Moiz</a:t>
            </a:r>
            <a:r>
              <a:rPr lang="en-US" sz="1800" dirty="0"/>
              <a:t>, Janice Wu and Debbie Nevins. Includes introductory essay by Alicia Chen"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2297424"/>
            <a:ext cx="315813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two institutions: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Alma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University of Knowledge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AA985-D227-09EA-F216-E3962CC47135}"/>
              </a:ext>
            </a:extLst>
          </p:cNvPr>
          <p:cNvSpPr/>
          <p:nvPr/>
        </p:nvSpPr>
        <p:spPr>
          <a:xfrm>
            <a:off x="3713442" y="3837774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39786-8871-230D-E5A2-5FAA9075EF58}"/>
              </a:ext>
            </a:extLst>
          </p:cNvPr>
          <p:cNvSpPr/>
          <p:nvPr/>
        </p:nvSpPr>
        <p:spPr>
          <a:xfrm>
            <a:off x="3560155" y="4076850"/>
            <a:ext cx="187220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AD47A1-7730-0C0D-ECDC-10E2A4EB997B}"/>
              </a:ext>
            </a:extLst>
          </p:cNvPr>
          <p:cNvSpPr/>
          <p:nvPr/>
        </p:nvSpPr>
        <p:spPr>
          <a:xfrm>
            <a:off x="1138465" y="2179181"/>
            <a:ext cx="481207" cy="2485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034D79-8389-1646-14D5-12DE40B9B4DA}"/>
              </a:ext>
            </a:extLst>
          </p:cNvPr>
          <p:cNvSpPr/>
          <p:nvPr/>
        </p:nvSpPr>
        <p:spPr>
          <a:xfrm>
            <a:off x="2051720" y="2539632"/>
            <a:ext cx="432048" cy="232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6D936-5505-57AC-E26C-4ED1AE689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791"/>
            <a:ext cx="9144000" cy="2089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1800" dirty="0"/>
              <a:t>Here is title "Taiwan Review"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1851670"/>
            <a:ext cx="315813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two institutions: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My Institution (Open University)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University of Knowledge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32D7C-40A8-5746-B27C-550B3CB4CBE8}"/>
              </a:ext>
            </a:extLst>
          </p:cNvPr>
          <p:cNvSpPr/>
          <p:nvPr/>
        </p:nvSpPr>
        <p:spPr>
          <a:xfrm>
            <a:off x="35496" y="1526790"/>
            <a:ext cx="432048" cy="252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F5E0F-A594-A454-E988-0D18D9A1B1F2}"/>
              </a:ext>
            </a:extLst>
          </p:cNvPr>
          <p:cNvSpPr/>
          <p:nvPr/>
        </p:nvSpPr>
        <p:spPr>
          <a:xfrm>
            <a:off x="3131840" y="3143615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EECFD-CC3A-56E8-FCA2-4CA5973654D8}"/>
              </a:ext>
            </a:extLst>
          </p:cNvPr>
          <p:cNvSpPr/>
          <p:nvPr/>
        </p:nvSpPr>
        <p:spPr>
          <a:xfrm>
            <a:off x="2267744" y="3363430"/>
            <a:ext cx="15121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E24E83-2E46-7B47-B03B-058EFC02B8BF}"/>
              </a:ext>
            </a:extLst>
          </p:cNvPr>
          <p:cNvSpPr/>
          <p:nvPr/>
        </p:nvSpPr>
        <p:spPr>
          <a:xfrm>
            <a:off x="827584" y="1851670"/>
            <a:ext cx="432048" cy="232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0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80D725-8470-EC8A-33E3-CC74DD3F2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717"/>
            <a:ext cx="9144000" cy="2236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466168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1800" dirty="0"/>
              <a:t>Here is title "Taiwan Today"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2009392"/>
            <a:ext cx="315813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all three institutions: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My Institution (Open University)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Alma 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University of Knowledge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AA985-D227-09EA-F216-E3962CC47135}"/>
              </a:ext>
            </a:extLst>
          </p:cNvPr>
          <p:cNvSpPr/>
          <p:nvPr/>
        </p:nvSpPr>
        <p:spPr>
          <a:xfrm>
            <a:off x="3131840" y="3171008"/>
            <a:ext cx="648072" cy="230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39786-8871-230D-E5A2-5FAA9075EF58}"/>
              </a:ext>
            </a:extLst>
          </p:cNvPr>
          <p:cNvSpPr/>
          <p:nvPr/>
        </p:nvSpPr>
        <p:spPr>
          <a:xfrm>
            <a:off x="2189960" y="3407008"/>
            <a:ext cx="2094008" cy="230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77CAF-B94E-8D06-E61F-A46ED2CA2352}"/>
              </a:ext>
            </a:extLst>
          </p:cNvPr>
          <p:cNvSpPr/>
          <p:nvPr/>
        </p:nvSpPr>
        <p:spPr>
          <a:xfrm>
            <a:off x="839201" y="1785772"/>
            <a:ext cx="432048" cy="232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2C5E07-5CD0-7A3C-C426-39C515C2DFCE}"/>
              </a:ext>
            </a:extLst>
          </p:cNvPr>
          <p:cNvSpPr/>
          <p:nvPr/>
        </p:nvSpPr>
        <p:spPr>
          <a:xfrm>
            <a:off x="9491" y="1453717"/>
            <a:ext cx="432048" cy="2322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53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7DED7-3631-B579-76FC-C5245315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8281"/>
            <a:ext cx="9144000" cy="21469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92087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2000" dirty="0"/>
              <a:t>Here is title "Taiwan communications"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74B0A-6147-C59F-3E1D-447E77573747}"/>
              </a:ext>
            </a:extLst>
          </p:cNvPr>
          <p:cNvSpPr txBox="1"/>
          <p:nvPr/>
        </p:nvSpPr>
        <p:spPr>
          <a:xfrm>
            <a:off x="5436096" y="2009392"/>
            <a:ext cx="315813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resource is held by one institution: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Alma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FAA985-D227-09EA-F216-E3962CC47135}"/>
              </a:ext>
            </a:extLst>
          </p:cNvPr>
          <p:cNvSpPr/>
          <p:nvPr/>
        </p:nvSpPr>
        <p:spPr>
          <a:xfrm>
            <a:off x="3039304" y="3138449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39786-8871-230D-E5A2-5FAA9075EF58}"/>
              </a:ext>
            </a:extLst>
          </p:cNvPr>
          <p:cNvSpPr/>
          <p:nvPr/>
        </p:nvSpPr>
        <p:spPr>
          <a:xfrm>
            <a:off x="2247216" y="3363839"/>
            <a:ext cx="79208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7D768-9436-A91F-2D71-CBE8222F2E0D}"/>
              </a:ext>
            </a:extLst>
          </p:cNvPr>
          <p:cNvSpPr/>
          <p:nvPr/>
        </p:nvSpPr>
        <p:spPr>
          <a:xfrm>
            <a:off x="827584" y="1841074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79747-5B8B-33EB-18D0-E444C4217F99}"/>
              </a:ext>
            </a:extLst>
          </p:cNvPr>
          <p:cNvSpPr/>
          <p:nvPr/>
        </p:nvSpPr>
        <p:spPr>
          <a:xfrm>
            <a:off x="27545" y="1515483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194CAA-CFAC-911A-0BED-1A0EA430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3362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27534"/>
            <a:ext cx="9138535" cy="720079"/>
          </a:xfrm>
        </p:spPr>
        <p:txBody>
          <a:bodyPr>
            <a:normAutofit/>
          </a:bodyPr>
          <a:lstStyle/>
          <a:p>
            <a:pPr marL="457200" indent="-457200">
              <a:buChar char="•"/>
            </a:pPr>
            <a:r>
              <a:rPr lang="en-US" sz="1800" dirty="0"/>
              <a:t>Clicking the “Institution Name" link provides details of the inventory in holding institution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A5F57-C55F-3913-DC07-FF23E8F3BACE}"/>
              </a:ext>
            </a:extLst>
          </p:cNvPr>
          <p:cNvSpPr/>
          <p:nvPr/>
        </p:nvSpPr>
        <p:spPr>
          <a:xfrm>
            <a:off x="-33134" y="1198030"/>
            <a:ext cx="500678" cy="2348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62252-C1E7-F12C-A848-F5E3DB0276C5}"/>
              </a:ext>
            </a:extLst>
          </p:cNvPr>
          <p:cNvSpPr/>
          <p:nvPr/>
        </p:nvSpPr>
        <p:spPr>
          <a:xfrm>
            <a:off x="2267744" y="3027651"/>
            <a:ext cx="576064" cy="191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EF7C7-E565-9498-DBC5-C545539A20F4}"/>
              </a:ext>
            </a:extLst>
          </p:cNvPr>
          <p:cNvSpPr txBox="1"/>
          <p:nvPr/>
        </p:nvSpPr>
        <p:spPr>
          <a:xfrm>
            <a:off x="5377153" y="994986"/>
            <a:ext cx="35283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are still searching the Network Zone scope from member institution "Open University.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6F424-75CA-AA24-3147-35057E07E664}"/>
              </a:ext>
            </a:extLst>
          </p:cNvPr>
          <p:cNvSpPr txBox="1"/>
          <p:nvPr/>
        </p:nvSpPr>
        <p:spPr>
          <a:xfrm>
            <a:off x="5639423" y="2741570"/>
            <a:ext cx="309634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Member institution "Alma University" has inventory for this record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E7B4E-53A4-D564-B93E-07EDA35C4A65}"/>
              </a:ext>
            </a:extLst>
          </p:cNvPr>
          <p:cNvSpPr txBox="1"/>
          <p:nvPr/>
        </p:nvSpPr>
        <p:spPr>
          <a:xfrm>
            <a:off x="5639423" y="4050959"/>
            <a:ext cx="309634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Member institutions "Alma University" and "University of Knowledge" have inventory for this record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4198BD-D303-B129-48D2-4C4180A7B1A8}"/>
              </a:ext>
            </a:extLst>
          </p:cNvPr>
          <p:cNvSpPr/>
          <p:nvPr/>
        </p:nvSpPr>
        <p:spPr>
          <a:xfrm>
            <a:off x="850636" y="1524420"/>
            <a:ext cx="336988" cy="238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5175A-8F5F-9B5C-F5A1-BFBA222CC758}"/>
              </a:ext>
            </a:extLst>
          </p:cNvPr>
          <p:cNvSpPr/>
          <p:nvPr/>
        </p:nvSpPr>
        <p:spPr>
          <a:xfrm>
            <a:off x="2267744" y="4324616"/>
            <a:ext cx="1440160" cy="191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6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2EB4CB-77B5-0147-0F1A-8AFA4EB4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984"/>
            <a:ext cx="9144000" cy="1583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1217604"/>
          </a:xfrm>
        </p:spPr>
        <p:txBody>
          <a:bodyPr>
            <a:normAutofit/>
          </a:bodyPr>
          <a:lstStyle/>
          <a:p>
            <a:r>
              <a:rPr lang="en-US" sz="1800" dirty="0"/>
              <a:t>While still searching the Network Zone scope from member institution "Open University" we will click "University of Knowledge" to get details of the inventory at "University of Knowledge"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2904-76DF-7EB4-3F46-F3A5E59240E5}"/>
              </a:ext>
            </a:extLst>
          </p:cNvPr>
          <p:cNvSpPr/>
          <p:nvPr/>
        </p:nvSpPr>
        <p:spPr>
          <a:xfrm>
            <a:off x="1331640" y="2999612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5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E8B66E-7582-1A21-F4C0-8C8F47DA1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117"/>
            <a:ext cx="9144000" cy="2956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720079"/>
          </a:xfrm>
        </p:spPr>
        <p:txBody>
          <a:bodyPr>
            <a:normAutofit/>
          </a:bodyPr>
          <a:lstStyle/>
          <a:p>
            <a:r>
              <a:rPr lang="en-US" sz="1800" dirty="0"/>
              <a:t>We now see details of the physical inventory at "University of Knowledge".  We know it is physical inventory because it is in a "Holdings" tab.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93CBC-68AE-D1BA-EA68-E9025CC554D5}"/>
              </a:ext>
            </a:extLst>
          </p:cNvPr>
          <p:cNvSpPr txBox="1"/>
          <p:nvPr/>
        </p:nvSpPr>
        <p:spPr>
          <a:xfrm>
            <a:off x="5076056" y="3076551"/>
            <a:ext cx="352839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see that for this record there is no inventory of other types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92FBA-BB3F-44E4-B40C-AB4D85E319E7}"/>
              </a:ext>
            </a:extLst>
          </p:cNvPr>
          <p:cNvSpPr/>
          <p:nvPr/>
        </p:nvSpPr>
        <p:spPr>
          <a:xfrm>
            <a:off x="1763688" y="2343932"/>
            <a:ext cx="792088" cy="393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2434BA-23BE-D4BB-E62E-A7BBE7EA5C5D}"/>
              </a:ext>
            </a:extLst>
          </p:cNvPr>
          <p:cNvCxnSpPr/>
          <p:nvPr/>
        </p:nvCxnSpPr>
        <p:spPr>
          <a:xfrm flipH="1" flipV="1">
            <a:off x="4658266" y="2663667"/>
            <a:ext cx="432048" cy="4128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DA49DDE-BC0F-0480-625C-9C2C322A237E}"/>
              </a:ext>
            </a:extLst>
          </p:cNvPr>
          <p:cNvSpPr txBox="1"/>
          <p:nvPr/>
        </p:nvSpPr>
        <p:spPr>
          <a:xfrm>
            <a:off x="1043608" y="4065334"/>
            <a:ext cx="352839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see which other institutions have inventory for this record and can click the link to the institution for details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0DE379-04D5-18D8-B8D4-569524F84474}"/>
              </a:ext>
            </a:extLst>
          </p:cNvPr>
          <p:cNvCxnSpPr>
            <a:cxnSpLocks/>
          </p:cNvCxnSpPr>
          <p:nvPr/>
        </p:nvCxnSpPr>
        <p:spPr>
          <a:xfrm flipH="1" flipV="1">
            <a:off x="964112" y="3034267"/>
            <a:ext cx="583552" cy="1031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2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0494C-4738-CC9E-3535-BCF21FC4D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323"/>
            <a:ext cx="9144000" cy="1708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1217604"/>
          </a:xfrm>
        </p:spPr>
        <p:txBody>
          <a:bodyPr>
            <a:normAutofit/>
          </a:bodyPr>
          <a:lstStyle/>
          <a:p>
            <a:r>
              <a:rPr lang="en-US" sz="1800" dirty="0"/>
              <a:t>While still searching the Network Zone scope from member institution "Open University" we will click "Alma University" to get details of the inventory at "Alma University"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2904-76DF-7EB4-3F46-F3A5E59240E5}"/>
              </a:ext>
            </a:extLst>
          </p:cNvPr>
          <p:cNvSpPr/>
          <p:nvPr/>
        </p:nvSpPr>
        <p:spPr>
          <a:xfrm>
            <a:off x="611560" y="3291830"/>
            <a:ext cx="720080" cy="283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Introduction</a:t>
            </a:r>
            <a:endParaRPr lang="en-IL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Repository search in Member Institution and Network Zone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Linking from Network Zone to My Institution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Linking a record from the Member Institution to the Network Zone.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Primo search in Member Institution and Network Zone - configuration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Primo search in Member Institution and Network Zone - example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DC2748-3A92-FC40-3A6A-311CE335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431"/>
            <a:ext cx="9144000" cy="2503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3"/>
            <a:ext cx="8424936" cy="1217604"/>
          </a:xfrm>
        </p:spPr>
        <p:txBody>
          <a:bodyPr>
            <a:normAutofit/>
          </a:bodyPr>
          <a:lstStyle/>
          <a:p>
            <a:r>
              <a:rPr lang="en-US" sz="1800" dirty="0"/>
              <a:t>We now see details of the inventory at "Alma". We know it is electronic inventory because it is in a "Portfolios" tab.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482904-76DF-7EB4-3F46-F3A5E59240E5}"/>
              </a:ext>
            </a:extLst>
          </p:cNvPr>
          <p:cNvSpPr/>
          <p:nvPr/>
        </p:nvSpPr>
        <p:spPr>
          <a:xfrm>
            <a:off x="2555776" y="2499742"/>
            <a:ext cx="79208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41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0AB787-EC0F-2D7C-B4CE-6C933464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5963"/>
            <a:ext cx="9144000" cy="1725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781980"/>
          </a:xfrm>
        </p:spPr>
        <p:txBody>
          <a:bodyPr>
            <a:noAutofit/>
          </a:bodyPr>
          <a:lstStyle/>
          <a:p>
            <a:r>
              <a:rPr lang="en-US" sz="1800" dirty="0"/>
              <a:t>Note also the “Show the bibliographic record in the institution" icon.</a:t>
            </a:r>
          </a:p>
          <a:p>
            <a:r>
              <a:rPr lang="en-US" sz="1800" dirty="0"/>
              <a:t>This icon is displayed in the Network tab if the record is linked to the Member Institution which is searching the Network Zone scope.</a:t>
            </a:r>
          </a:p>
          <a:p>
            <a:r>
              <a:rPr lang="en-US" sz="1800" dirty="0"/>
              <a:t>We are still searching the Network Zone scope from member institution "Open University“, searching for all titles ISBN 9780252033957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04EB32-6A11-F111-4037-00333854B6FE}"/>
              </a:ext>
            </a:extLst>
          </p:cNvPr>
          <p:cNvSpPr/>
          <p:nvPr/>
        </p:nvSpPr>
        <p:spPr>
          <a:xfrm>
            <a:off x="491846" y="3298713"/>
            <a:ext cx="216024" cy="192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C7DD91-FE89-F298-9B43-0BE1929B33F9}"/>
              </a:ext>
            </a:extLst>
          </p:cNvPr>
          <p:cNvCxnSpPr>
            <a:cxnSpLocks/>
          </p:cNvCxnSpPr>
          <p:nvPr/>
        </p:nvCxnSpPr>
        <p:spPr>
          <a:xfrm flipV="1">
            <a:off x="275822" y="3490787"/>
            <a:ext cx="324036" cy="1001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5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7DC5B8-4081-84E0-D7B2-A60D5D29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331"/>
            <a:ext cx="9144000" cy="1725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781980"/>
          </a:xfrm>
        </p:spPr>
        <p:txBody>
          <a:bodyPr>
            <a:noAutofit/>
          </a:bodyPr>
          <a:lstStyle/>
          <a:p>
            <a:r>
              <a:rPr lang="en-US" sz="1800" dirty="0"/>
              <a:t>The reason that the "Show the bibliographic record in the institution" icon appears is because:</a:t>
            </a:r>
          </a:p>
          <a:p>
            <a:r>
              <a:rPr lang="en-US" sz="1800" dirty="0"/>
              <a:t>It is "held by" Member Institution "Open University".</a:t>
            </a:r>
          </a:p>
          <a:p>
            <a:r>
              <a:rPr lang="en-US" sz="1800" dirty="0"/>
              <a:t>We are still searching the Network Zone scope from member institution "Open University"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64405-E6E9-0DE7-B2A0-69458F85B1AD}"/>
              </a:ext>
            </a:extLst>
          </p:cNvPr>
          <p:cNvSpPr/>
          <p:nvPr/>
        </p:nvSpPr>
        <p:spPr>
          <a:xfrm>
            <a:off x="755576" y="4011910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02DBAB-983E-A0BA-B949-4E1FB2E1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732"/>
            <a:ext cx="9144000" cy="29902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1800" dirty="0"/>
              <a:t>After clicking the "Show the bibliographic record in the </a:t>
            </a:r>
            <a:r>
              <a:rPr lang="en-US" sz="1800" b="1" dirty="0"/>
              <a:t>institution</a:t>
            </a:r>
            <a:r>
              <a:rPr lang="en-US" sz="1800" dirty="0"/>
              <a:t>" icon we are brought to the Institution Zone scope and we can view record details</a:t>
            </a:r>
          </a:p>
          <a:p>
            <a:r>
              <a:rPr lang="en-US" sz="1800" dirty="0"/>
              <a:t>Then we have an icon "Show the bibliographic record in the network"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1835696" y="2715767"/>
            <a:ext cx="24223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2E726-8566-B49A-E213-D00DC96B7866}"/>
              </a:ext>
            </a:extLst>
          </p:cNvPr>
          <p:cNvSpPr/>
          <p:nvPr/>
        </p:nvSpPr>
        <p:spPr>
          <a:xfrm>
            <a:off x="127383" y="1849062"/>
            <a:ext cx="1132249" cy="258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526D7-3553-C9C7-AF79-60436E82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46"/>
            <a:ext cx="9144000" cy="3012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1800" dirty="0"/>
              <a:t>After clicking the " Show the bibliographic record in the </a:t>
            </a:r>
            <a:r>
              <a:rPr lang="en-US" sz="1800" b="1" dirty="0"/>
              <a:t>network</a:t>
            </a:r>
            <a:r>
              <a:rPr lang="en-US" sz="1800" dirty="0"/>
              <a:t>" icon we are brought to the "Network Zone" search scope with the record retrieved.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1803892" y="2346571"/>
            <a:ext cx="242239" cy="225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87F6E-136C-15F8-C597-0F899A9DEF1C}"/>
              </a:ext>
            </a:extLst>
          </p:cNvPr>
          <p:cNvSpPr/>
          <p:nvPr/>
        </p:nvSpPr>
        <p:spPr>
          <a:xfrm>
            <a:off x="130400" y="1503946"/>
            <a:ext cx="985216" cy="275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2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5CBB18-9AB7-94FE-9C40-EAB595FD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75"/>
            <a:ext cx="9144000" cy="1428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1800" dirty="0"/>
              <a:t>This record does not have a " Show the bibliographic record in the institution" icon when searching the network zone search scope from member institution “Open University”.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228955" y="2266318"/>
            <a:ext cx="386255" cy="25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11361-BDB5-0B14-6246-F032C9BDFD8A}"/>
              </a:ext>
            </a:extLst>
          </p:cNvPr>
          <p:cNvSpPr txBox="1"/>
          <p:nvPr/>
        </p:nvSpPr>
        <p:spPr>
          <a:xfrm>
            <a:off x="1115616" y="4227934"/>
            <a:ext cx="7920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 icon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AC22A4-1EAB-72C9-694C-90EEDBE5FB4C}"/>
              </a:ext>
            </a:extLst>
          </p:cNvPr>
          <p:cNvCxnSpPr>
            <a:cxnSpLocks/>
          </p:cNvCxnSpPr>
          <p:nvPr/>
        </p:nvCxnSpPr>
        <p:spPr>
          <a:xfrm flipH="1" flipV="1">
            <a:off x="539552" y="2571750"/>
            <a:ext cx="576064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40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EA778C-5CA2-D745-3188-CAA64608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388"/>
            <a:ext cx="9144000" cy="17085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Repository search in Member Institution and Network Zone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7762"/>
            <a:ext cx="8424936" cy="1205916"/>
          </a:xfrm>
        </p:spPr>
        <p:txBody>
          <a:bodyPr>
            <a:noAutofit/>
          </a:bodyPr>
          <a:lstStyle/>
          <a:p>
            <a:r>
              <a:rPr lang="en-US" sz="1800" dirty="0"/>
              <a:t>It does not have a "Show the bibliographic record in the institution" icon because it is not held by "My Institution" (Member Institution "Open University")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A317D-B568-6D95-09C5-78063D7A7892}"/>
              </a:ext>
            </a:extLst>
          </p:cNvPr>
          <p:cNvSpPr/>
          <p:nvPr/>
        </p:nvSpPr>
        <p:spPr>
          <a:xfrm>
            <a:off x="410510" y="3115248"/>
            <a:ext cx="1353178" cy="546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11361-BDB5-0B14-6246-F032C9BDFD8A}"/>
              </a:ext>
            </a:extLst>
          </p:cNvPr>
          <p:cNvSpPr txBox="1"/>
          <p:nvPr/>
        </p:nvSpPr>
        <p:spPr>
          <a:xfrm>
            <a:off x="3563888" y="4064173"/>
            <a:ext cx="208823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 held by My Institution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AC22A4-1EAB-72C9-694C-90EEDBE5FB4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1763688" y="3562516"/>
            <a:ext cx="1800200" cy="655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349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9" y="3319778"/>
            <a:ext cx="8568952" cy="1240583"/>
          </a:xfrm>
        </p:spPr>
        <p:txBody>
          <a:bodyPr/>
          <a:lstStyle/>
          <a:p>
            <a:pPr algn="ctr"/>
            <a:r>
              <a:rPr lang="en-US" dirty="0"/>
              <a:t>Linking from Network Zone to My Institution</a:t>
            </a:r>
            <a:br>
              <a:rPr lang="en-US" dirty="0"/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3744414"/>
          </a:xfrm>
        </p:spPr>
        <p:txBody>
          <a:bodyPr>
            <a:noAutofit/>
          </a:bodyPr>
          <a:lstStyle/>
          <a:p>
            <a:r>
              <a:rPr lang="en-US" sz="1800" dirty="0"/>
              <a:t>We will now show that if there is a bibliographic record in the network zone and we do not have inventory for this bibliographic record in our member institution then we can</a:t>
            </a:r>
          </a:p>
          <a:p>
            <a:r>
              <a:rPr lang="en-US" sz="1800" dirty="0"/>
              <a:t>Search for and find the record in the network zone and then either</a:t>
            </a:r>
          </a:p>
          <a:p>
            <a:pPr lvl="1"/>
            <a:r>
              <a:rPr lang="en-US" sz="1800" dirty="0"/>
              <a:t>Click "Catalog" and then from the metadata editor add inventory</a:t>
            </a:r>
          </a:p>
          <a:p>
            <a:pPr lvl="1"/>
            <a:r>
              <a:rPr lang="en-US" sz="1800" dirty="0"/>
              <a:t>Click "Order" and then create a POL which includes inventory</a:t>
            </a:r>
          </a:p>
          <a:p>
            <a:r>
              <a:rPr lang="en-US" sz="1800" dirty="0"/>
              <a:t>The bibliographic record in the network zone will then appear with "Held By" and "My Institution".</a:t>
            </a:r>
          </a:p>
          <a:p>
            <a:r>
              <a:rPr lang="en-US" sz="1800" dirty="0"/>
              <a:t>It is also possible to link from the Network Zone to the Member Institution without adding inventory.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866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41B21-F12D-27AE-8139-3F6863D86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421"/>
            <a:ext cx="9144000" cy="2435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1386892"/>
          </a:xfrm>
        </p:spPr>
        <p:txBody>
          <a:bodyPr>
            <a:noAutofit/>
          </a:bodyPr>
          <a:lstStyle/>
          <a:p>
            <a:r>
              <a:rPr lang="en-US" sz="1800" dirty="0"/>
              <a:t>Title "History of contemporary Taiwan Women Artists" does not have inventory in my institution.</a:t>
            </a:r>
          </a:p>
          <a:p>
            <a:r>
              <a:rPr lang="en-US" sz="1800" dirty="0"/>
              <a:t>We are still searching the network scope from member institution "Open University".</a:t>
            </a:r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827584" y="2283517"/>
            <a:ext cx="360040" cy="216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1979712" y="3547611"/>
            <a:ext cx="1224136" cy="4359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5D3D8-D8AA-234A-BB33-DF72EE96631E}"/>
              </a:ext>
            </a:extLst>
          </p:cNvPr>
          <p:cNvSpPr/>
          <p:nvPr/>
        </p:nvSpPr>
        <p:spPr>
          <a:xfrm>
            <a:off x="45232" y="1936421"/>
            <a:ext cx="422312" cy="275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3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077975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C232EA-0595-110A-06D5-675D01D4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453"/>
            <a:ext cx="9144000" cy="2436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Autofit/>
          </a:bodyPr>
          <a:lstStyle/>
          <a:p>
            <a:r>
              <a:rPr lang="en-US" sz="1800" dirty="0"/>
              <a:t>We can add inventory in our Member Institution for this record by clicking "edit" and then adding inventory in the metadata editor.</a:t>
            </a:r>
          </a:p>
          <a:p>
            <a:r>
              <a:rPr lang="en-US" sz="1800" dirty="0"/>
              <a:t>We can also add inventory in our Member Institution by clicking "order"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8968-0978-AD04-9B41-337461F6EF19}"/>
              </a:ext>
            </a:extLst>
          </p:cNvPr>
          <p:cNvSpPr/>
          <p:nvPr/>
        </p:nvSpPr>
        <p:spPr>
          <a:xfrm>
            <a:off x="8145939" y="2787773"/>
            <a:ext cx="242486" cy="200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7956376" y="2587368"/>
            <a:ext cx="432048" cy="200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148C4-FD83-1948-7206-421E75B5DA9C}"/>
              </a:ext>
            </a:extLst>
          </p:cNvPr>
          <p:cNvSpPr txBox="1"/>
          <p:nvPr/>
        </p:nvSpPr>
        <p:spPr>
          <a:xfrm>
            <a:off x="5004048" y="2571750"/>
            <a:ext cx="208823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click "Edit Record"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8EAC22-03F4-3199-9791-9B7B0FA266F3}"/>
              </a:ext>
            </a:extLst>
          </p:cNvPr>
          <p:cNvCxnSpPr>
            <a:cxnSpLocks/>
          </p:cNvCxnSpPr>
          <p:nvPr/>
        </p:nvCxnSpPr>
        <p:spPr>
          <a:xfrm>
            <a:off x="7092280" y="2707731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A80C9D-28FC-E962-59C9-F79FF5277820}"/>
              </a:ext>
            </a:extLst>
          </p:cNvPr>
          <p:cNvSpPr/>
          <p:nvPr/>
        </p:nvSpPr>
        <p:spPr>
          <a:xfrm>
            <a:off x="827584" y="2195808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9528CE-3472-3F1E-53A0-547CC23A023B}"/>
              </a:ext>
            </a:extLst>
          </p:cNvPr>
          <p:cNvSpPr/>
          <p:nvPr/>
        </p:nvSpPr>
        <p:spPr>
          <a:xfrm>
            <a:off x="35496" y="1899825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452E7-43D4-F928-5B58-9916C563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606"/>
            <a:ext cx="9144000" cy="3095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406520"/>
          </a:xfrm>
        </p:spPr>
        <p:txBody>
          <a:bodyPr>
            <a:noAutofit/>
          </a:bodyPr>
          <a:lstStyle/>
          <a:p>
            <a:r>
              <a:rPr lang="en-US" sz="1800" dirty="0"/>
              <a:t>The record opens in the metadata editor, and we will add inventory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488968-0978-AD04-9B41-337461F6EF19}"/>
              </a:ext>
            </a:extLst>
          </p:cNvPr>
          <p:cNvSpPr/>
          <p:nvPr/>
        </p:nvSpPr>
        <p:spPr>
          <a:xfrm>
            <a:off x="4283968" y="1846462"/>
            <a:ext cx="1800200" cy="256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4283968" y="1507225"/>
            <a:ext cx="648072" cy="256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87561A-3FF6-074E-1C79-5019EF06785D}"/>
              </a:ext>
            </a:extLst>
          </p:cNvPr>
          <p:cNvSpPr/>
          <p:nvPr/>
        </p:nvSpPr>
        <p:spPr>
          <a:xfrm>
            <a:off x="0" y="1250799"/>
            <a:ext cx="467544" cy="256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8762549-5DD2-1AC9-B5CC-E3E92D196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591"/>
            <a:ext cx="9144000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Autofit/>
          </a:bodyPr>
          <a:lstStyle/>
          <a:p>
            <a:r>
              <a:rPr lang="en-US" sz="1800" dirty="0"/>
              <a:t>We added a holdings record and now we will add an item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4283968" y="1993192"/>
            <a:ext cx="432048" cy="215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3EFE8-A402-98C4-B67E-CB92036A9429}"/>
              </a:ext>
            </a:extLst>
          </p:cNvPr>
          <p:cNvSpPr/>
          <p:nvPr/>
        </p:nvSpPr>
        <p:spPr>
          <a:xfrm>
            <a:off x="6300192" y="1778062"/>
            <a:ext cx="432048" cy="215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6454C8-FE7B-FD9B-0ED0-A63BFE268E98}"/>
              </a:ext>
            </a:extLst>
          </p:cNvPr>
          <p:cNvSpPr/>
          <p:nvPr/>
        </p:nvSpPr>
        <p:spPr>
          <a:xfrm>
            <a:off x="3768" y="1237463"/>
            <a:ext cx="463776" cy="2326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1AD34-DFB6-2AD1-7A33-14747E26E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86CCC4-1A8C-2040-A875-FCB941D8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320"/>
            <a:ext cx="9144000" cy="2451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74B1CD-8A88-0D01-6AE7-594175D4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7B572-CFD2-1780-A27F-03BA4CC5E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792086"/>
          </a:xfrm>
        </p:spPr>
        <p:txBody>
          <a:bodyPr>
            <a:noAutofit/>
          </a:bodyPr>
          <a:lstStyle/>
          <a:p>
            <a:r>
              <a:rPr lang="en-US" sz="1800" dirty="0"/>
              <a:t>Now title "History of contemporary Taiwan Women Artists" does have inventory in "My institution".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F7433-87EC-09ED-7072-818BEDCAF9C9}"/>
              </a:ext>
            </a:extLst>
          </p:cNvPr>
          <p:cNvSpPr/>
          <p:nvPr/>
        </p:nvSpPr>
        <p:spPr>
          <a:xfrm>
            <a:off x="1971311" y="2571752"/>
            <a:ext cx="221131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C4B915-40A9-BACC-C069-B98F02EB567E}"/>
              </a:ext>
            </a:extLst>
          </p:cNvPr>
          <p:cNvSpPr/>
          <p:nvPr/>
        </p:nvSpPr>
        <p:spPr>
          <a:xfrm>
            <a:off x="0" y="1562849"/>
            <a:ext cx="46754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B4E83-968F-DE1B-A762-223EF970DFDD}"/>
              </a:ext>
            </a:extLst>
          </p:cNvPr>
          <p:cNvSpPr txBox="1"/>
          <p:nvPr/>
        </p:nvSpPr>
        <p:spPr>
          <a:xfrm>
            <a:off x="2987824" y="4352786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Icon “</a:t>
            </a:r>
            <a:r>
              <a:rPr lang="en-US" sz="1400" kern="1200" dirty="0">
                <a:solidFill>
                  <a:srgbClr val="262626"/>
                </a:solidFill>
                <a:effectLst/>
                <a:ea typeface="+mn-ea"/>
                <a:cs typeface="+mn-cs"/>
              </a:rPr>
              <a:t>Show the bibliographic record in the institution”</a:t>
            </a: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D01BDA-4AD1-ECB9-1C98-6075782CBAC7}"/>
              </a:ext>
            </a:extLst>
          </p:cNvPr>
          <p:cNvCxnSpPr>
            <a:cxnSpLocks/>
          </p:cNvCxnSpPr>
          <p:nvPr/>
        </p:nvCxnSpPr>
        <p:spPr>
          <a:xfrm flipH="1" flipV="1">
            <a:off x="2051004" y="2867468"/>
            <a:ext cx="149122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889615-E75E-6D3F-A3E0-466D5ECA64F1}"/>
              </a:ext>
            </a:extLst>
          </p:cNvPr>
          <p:cNvCxnSpPr>
            <a:cxnSpLocks/>
          </p:cNvCxnSpPr>
          <p:nvPr/>
        </p:nvCxnSpPr>
        <p:spPr>
          <a:xfrm flipH="1">
            <a:off x="2181975" y="4536142"/>
            <a:ext cx="805849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63B3791-6566-9C0A-6C53-654AF5ECF381}"/>
              </a:ext>
            </a:extLst>
          </p:cNvPr>
          <p:cNvSpPr/>
          <p:nvPr/>
        </p:nvSpPr>
        <p:spPr>
          <a:xfrm>
            <a:off x="2211638" y="3425989"/>
            <a:ext cx="586786" cy="180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8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2C39D9-B4A6-ECAC-2B5D-FECC06B6C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678"/>
            <a:ext cx="9144000" cy="2461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1080118"/>
          </a:xfrm>
        </p:spPr>
        <p:txBody>
          <a:bodyPr>
            <a:noAutofit/>
          </a:bodyPr>
          <a:lstStyle/>
          <a:p>
            <a:r>
              <a:rPr lang="en-US" sz="1800" dirty="0"/>
              <a:t>Title "Haunted </a:t>
            </a:r>
            <a:r>
              <a:rPr lang="en-US" sz="1800" dirty="0" err="1"/>
              <a:t>modernities</a:t>
            </a:r>
            <a:r>
              <a:rPr lang="en-US" sz="1800" dirty="0"/>
              <a:t> gender, memory, and placemaking in postindustrial Taiwan" does not have inventory in my institution.</a:t>
            </a:r>
          </a:p>
          <a:p>
            <a:r>
              <a:rPr lang="en-US" sz="1800" dirty="0"/>
              <a:t>We are still searching the network scope from member institution "Open University".</a:t>
            </a:r>
          </a:p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1979712" y="3723878"/>
            <a:ext cx="144016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D4B32-AAF2-AA2C-D8F8-CF361941A5B2}"/>
              </a:ext>
            </a:extLst>
          </p:cNvPr>
          <p:cNvSpPr/>
          <p:nvPr/>
        </p:nvSpPr>
        <p:spPr>
          <a:xfrm>
            <a:off x="827584" y="2427734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9AD3A-9289-12E5-8A24-5910F67A8948}"/>
              </a:ext>
            </a:extLst>
          </p:cNvPr>
          <p:cNvSpPr/>
          <p:nvPr/>
        </p:nvSpPr>
        <p:spPr>
          <a:xfrm>
            <a:off x="19145" y="2091547"/>
            <a:ext cx="43204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4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E79685-718E-DFBC-6AC2-32ED3D077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534"/>
            <a:ext cx="9144000" cy="2425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95915"/>
          </a:xfrm>
        </p:spPr>
        <p:txBody>
          <a:bodyPr>
            <a:noAutofit/>
          </a:bodyPr>
          <a:lstStyle/>
          <a:p>
            <a:r>
              <a:rPr lang="en-US" sz="1800" dirty="0"/>
              <a:t>We can add inventory in our Member Institution for this record by clicking “order" and then creating an order which has inventory (last time we clicked </a:t>
            </a:r>
            <a:r>
              <a:rPr lang="en-US" sz="1800" kern="1200" dirty="0">
                <a:solidFill>
                  <a:srgbClr val="262626"/>
                </a:solidFill>
                <a:effectLst/>
                <a:ea typeface="+mn-ea"/>
                <a:cs typeface="+mn-cs"/>
              </a:rPr>
              <a:t>“Edit Record"</a:t>
            </a:r>
            <a:r>
              <a:rPr lang="en-US" sz="18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1F545-21D8-122C-4F81-2F615F196D62}"/>
              </a:ext>
            </a:extLst>
          </p:cNvPr>
          <p:cNvSpPr/>
          <p:nvPr/>
        </p:nvSpPr>
        <p:spPr>
          <a:xfrm>
            <a:off x="8100392" y="2481665"/>
            <a:ext cx="288032" cy="210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148C4-FD83-1948-7206-421E75B5DA9C}"/>
              </a:ext>
            </a:extLst>
          </p:cNvPr>
          <p:cNvSpPr txBox="1"/>
          <p:nvPr/>
        </p:nvSpPr>
        <p:spPr>
          <a:xfrm>
            <a:off x="5499720" y="3416101"/>
            <a:ext cx="172819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click "Order"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8EAC22-03F4-3199-9791-9B7B0FA266F3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6867872" y="2586789"/>
            <a:ext cx="1232520" cy="822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410E50-DC44-E572-3ED5-F3A77E64555F}"/>
              </a:ext>
            </a:extLst>
          </p:cNvPr>
          <p:cNvSpPr/>
          <p:nvPr/>
        </p:nvSpPr>
        <p:spPr>
          <a:xfrm>
            <a:off x="835535" y="1915727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ADA3C-A2EC-188C-1B0D-B746DAA96534}"/>
              </a:ext>
            </a:extLst>
          </p:cNvPr>
          <p:cNvSpPr/>
          <p:nvPr/>
        </p:nvSpPr>
        <p:spPr>
          <a:xfrm>
            <a:off x="0" y="1586534"/>
            <a:ext cx="467544" cy="265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678C91-E1B7-8DCE-F5A2-4B948F59C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851"/>
            <a:ext cx="9144000" cy="1773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Autofit/>
          </a:bodyPr>
          <a:lstStyle/>
          <a:p>
            <a:r>
              <a:rPr lang="en-US" sz="1800" dirty="0"/>
              <a:t>We create an order which includes inventory.</a:t>
            </a:r>
          </a:p>
        </p:txBody>
      </p:sp>
    </p:spTree>
    <p:extLst>
      <p:ext uri="{BB962C8B-B14F-4D97-AF65-F5344CB8AC3E}">
        <p14:creationId xmlns:p14="http://schemas.microsoft.com/office/powerpoint/2010/main" val="355886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FF5E9-915E-2106-2504-C8F44BBD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074"/>
            <a:ext cx="9144000" cy="2470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679609"/>
          </a:xfrm>
        </p:spPr>
        <p:txBody>
          <a:bodyPr>
            <a:noAutofit/>
          </a:bodyPr>
          <a:lstStyle/>
          <a:p>
            <a:r>
              <a:rPr lang="en-US" sz="1800" dirty="0"/>
              <a:t>Now title "Haunted </a:t>
            </a:r>
            <a:r>
              <a:rPr lang="en-US" sz="1800" dirty="0" err="1"/>
              <a:t>modernities</a:t>
            </a:r>
            <a:r>
              <a:rPr lang="en-US" sz="1800" dirty="0"/>
              <a:t> gender, memory, and placemaking in postindustrial Taiwan" does have inventory in my institution.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28F8B-6BA7-9494-A832-B314DA21AEF6}"/>
              </a:ext>
            </a:extLst>
          </p:cNvPr>
          <p:cNvSpPr/>
          <p:nvPr/>
        </p:nvSpPr>
        <p:spPr>
          <a:xfrm>
            <a:off x="819125" y="1838239"/>
            <a:ext cx="392352" cy="281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9B7D2-C994-5D3E-6FFE-8DB739BC3041}"/>
              </a:ext>
            </a:extLst>
          </p:cNvPr>
          <p:cNvSpPr/>
          <p:nvPr/>
        </p:nvSpPr>
        <p:spPr>
          <a:xfrm>
            <a:off x="2195736" y="3363838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5B0050-944D-77DF-90D8-539CA0C8E52A}"/>
              </a:ext>
            </a:extLst>
          </p:cNvPr>
          <p:cNvSpPr/>
          <p:nvPr/>
        </p:nvSpPr>
        <p:spPr>
          <a:xfrm>
            <a:off x="12459" y="1541074"/>
            <a:ext cx="463883" cy="2812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2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443F8F-EEF5-FB04-77C4-C38F0F863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667"/>
            <a:ext cx="9144000" cy="3062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1800" dirty="0"/>
              <a:t>We will now see how is also possible to link from the Member Institution to the Network Zone record without adding inventory.</a:t>
            </a:r>
          </a:p>
          <a:p>
            <a:r>
              <a:rPr lang="en-US" sz="1800" dirty="0"/>
              <a:t>We are in Member Institution "Open University" and in our institution we do not have "The legal culture and system of Taiwan by Chang-fa Lo"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633569" y="1957667"/>
            <a:ext cx="2880320" cy="268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504E4-9482-3564-E143-81921A0F17D5}"/>
              </a:ext>
            </a:extLst>
          </p:cNvPr>
          <p:cNvSpPr/>
          <p:nvPr/>
        </p:nvSpPr>
        <p:spPr>
          <a:xfrm>
            <a:off x="3699030" y="4515966"/>
            <a:ext cx="339325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C178C-C668-EC04-DA35-47B8B3D2E9BB}"/>
              </a:ext>
            </a:extLst>
          </p:cNvPr>
          <p:cNvSpPr/>
          <p:nvPr/>
        </p:nvSpPr>
        <p:spPr>
          <a:xfrm>
            <a:off x="4733764" y="1990379"/>
            <a:ext cx="270284" cy="21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725BA-5436-6DC7-B9B1-933A504A4725}"/>
              </a:ext>
            </a:extLst>
          </p:cNvPr>
          <p:cNvSpPr/>
          <p:nvPr/>
        </p:nvSpPr>
        <p:spPr>
          <a:xfrm>
            <a:off x="22799" y="1941012"/>
            <a:ext cx="444745" cy="268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D2375-16F6-452E-B51A-A2147B313FFF}"/>
              </a:ext>
            </a:extLst>
          </p:cNvPr>
          <p:cNvSpPr/>
          <p:nvPr/>
        </p:nvSpPr>
        <p:spPr>
          <a:xfrm>
            <a:off x="514724" y="2303259"/>
            <a:ext cx="384868" cy="1964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DEB4B7-461B-21B4-4C2C-51E186E2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944"/>
            <a:ext cx="9144000" cy="2453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1600" dirty="0"/>
              <a:t>Title "The legal culture and system of Taiwan by Chang-fa Lo" does exist in the Network Zone and is Held By Member Institution "University of Knowledge"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827584" y="1869170"/>
            <a:ext cx="360040" cy="246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C5756-EC64-243F-26BD-29FADEF12AAB}"/>
              </a:ext>
            </a:extLst>
          </p:cNvPr>
          <p:cNvSpPr/>
          <p:nvPr/>
        </p:nvSpPr>
        <p:spPr>
          <a:xfrm>
            <a:off x="2195736" y="3116523"/>
            <a:ext cx="864096" cy="5353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2EB2-67C8-F565-D95B-00C5B8178D11}"/>
              </a:ext>
            </a:extLst>
          </p:cNvPr>
          <p:cNvSpPr/>
          <p:nvPr/>
        </p:nvSpPr>
        <p:spPr>
          <a:xfrm>
            <a:off x="0" y="1557944"/>
            <a:ext cx="395536" cy="29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472" indent="-347472" algn="l" rtl="0" eaLnBrk="0" fontAlgn="base" hangingPunct="0">
              <a:spcBef>
                <a:spcPts val="96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62626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Alma supports data sharing and collaboration across institutions in a streamlined manner. </a:t>
            </a:r>
          </a:p>
          <a:p>
            <a:pPr marL="347472" indent="-347472" algn="l" rtl="0" eaLnBrk="0" fontAlgn="base" hangingPunct="0">
              <a:spcBef>
                <a:spcPts val="96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262626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The Alma Network Zone (NZ) enables bibliographic data to be shared between collaborating institutions of the same Network Zone Consortia for cataloging and inventory purposes.</a:t>
            </a:r>
            <a:endParaRPr lang="en-US" sz="1800" dirty="0">
              <a:effectLst/>
              <a:latin typeface="+mj-lt"/>
            </a:endParaRPr>
          </a:p>
          <a:p>
            <a:pPr marL="347472" indent="-347472" algn="l" rtl="0" eaLnBrk="0" fontAlgn="base" hangingPunct="0">
              <a:spcBef>
                <a:spcPts val="966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262626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As part of the NZ, a Network tab appears as part of the Repository Search. Using this tab, collaborating institutions can search for resources within their shared network.</a:t>
            </a:r>
            <a:endParaRPr lang="en-US" sz="18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CA0CD-A430-2259-68AE-0D1045F6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299"/>
            <a:ext cx="9144000" cy="2448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493517"/>
          </a:xfrm>
        </p:spPr>
        <p:txBody>
          <a:bodyPr>
            <a:noAutofit/>
          </a:bodyPr>
          <a:lstStyle/>
          <a:p>
            <a:r>
              <a:rPr lang="en-US" sz="1800" dirty="0"/>
              <a:t>From the Network Zone search of the member institution the action items include an option "Link"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8062258" y="2821268"/>
            <a:ext cx="408488" cy="2529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5AAA1-C9DA-ECB7-0923-D3F3D2C8610C}"/>
              </a:ext>
            </a:extLst>
          </p:cNvPr>
          <p:cNvSpPr txBox="1"/>
          <p:nvPr/>
        </p:nvSpPr>
        <p:spPr>
          <a:xfrm>
            <a:off x="5700793" y="2058972"/>
            <a:ext cx="198263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will click "Link"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491035-CCEF-FC73-3FCB-C8B5D0A95956}"/>
              </a:ext>
            </a:extLst>
          </p:cNvPr>
          <p:cNvCxnSpPr>
            <a:cxnSpLocks/>
          </p:cNvCxnSpPr>
          <p:nvPr/>
        </p:nvCxnSpPr>
        <p:spPr>
          <a:xfrm flipV="1">
            <a:off x="7377098" y="2964355"/>
            <a:ext cx="666292" cy="3756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B1DDA19-0781-664C-B5FA-FDBFE9BEF7BD}"/>
              </a:ext>
            </a:extLst>
          </p:cNvPr>
          <p:cNvSpPr/>
          <p:nvPr/>
        </p:nvSpPr>
        <p:spPr>
          <a:xfrm>
            <a:off x="0" y="1476524"/>
            <a:ext cx="395536" cy="2549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EE5E33-885E-4AB0-894E-FA88B01B5D39}"/>
              </a:ext>
            </a:extLst>
          </p:cNvPr>
          <p:cNvSpPr/>
          <p:nvPr/>
        </p:nvSpPr>
        <p:spPr>
          <a:xfrm>
            <a:off x="827584" y="1845856"/>
            <a:ext cx="360040" cy="202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8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C2211-557E-D022-EEA2-D1F8ABDA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CADEA-1698-F448-A701-BBF27B2D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050B9-6A4A-A3E5-FB0C-552432596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493517"/>
          </a:xfrm>
        </p:spPr>
        <p:txBody>
          <a:bodyPr>
            <a:noAutofit/>
          </a:bodyPr>
          <a:lstStyle/>
          <a:p>
            <a:r>
              <a:rPr lang="en-US" sz="1800" dirty="0"/>
              <a:t>After clicking "Link" we get this message: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CA3544-B886-7A96-ABBC-A75E85EB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1824037"/>
            <a:ext cx="27813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45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7A6B8-FDB8-BDD7-CB57-3D1BCDD6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726"/>
            <a:ext cx="9144000" cy="2663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63753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Now when we are in Member Institution "Open University" we do have title "The legal culture and system of Taiwan", but with no inventory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A4509-B1AF-54F9-C691-87CC44C0B02E}"/>
              </a:ext>
            </a:extLst>
          </p:cNvPr>
          <p:cNvSpPr/>
          <p:nvPr/>
        </p:nvSpPr>
        <p:spPr>
          <a:xfrm>
            <a:off x="523650" y="1867528"/>
            <a:ext cx="371312" cy="224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B2D8-B84A-6132-446F-9857BF8D6693}"/>
              </a:ext>
            </a:extLst>
          </p:cNvPr>
          <p:cNvSpPr/>
          <p:nvPr/>
        </p:nvSpPr>
        <p:spPr>
          <a:xfrm>
            <a:off x="685798" y="1564726"/>
            <a:ext cx="4318249" cy="224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A0214-36F7-EF3C-A4EF-25A8E308F267}"/>
              </a:ext>
            </a:extLst>
          </p:cNvPr>
          <p:cNvSpPr txBox="1"/>
          <p:nvPr/>
        </p:nvSpPr>
        <p:spPr>
          <a:xfrm>
            <a:off x="2051720" y="4227934"/>
            <a:ext cx="280831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also have the icon "Show the bibliographic record in the network"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92F599-2434-80BB-7866-DBEA96E5F118}"/>
              </a:ext>
            </a:extLst>
          </p:cNvPr>
          <p:cNvCxnSpPr>
            <a:cxnSpLocks/>
          </p:cNvCxnSpPr>
          <p:nvPr/>
        </p:nvCxnSpPr>
        <p:spPr>
          <a:xfrm flipH="1" flipV="1">
            <a:off x="2095776" y="2742189"/>
            <a:ext cx="243976" cy="1485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5C0738F-90E6-3E89-445D-2292D60A51D8}"/>
              </a:ext>
            </a:extLst>
          </p:cNvPr>
          <p:cNvSpPr/>
          <p:nvPr/>
        </p:nvSpPr>
        <p:spPr>
          <a:xfrm>
            <a:off x="0" y="1564726"/>
            <a:ext cx="478816" cy="224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03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D324CA1-92AD-FAC9-AFAF-72B048FB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9" y="1682870"/>
            <a:ext cx="9144000" cy="2438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Linking from Network Zone to My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781550"/>
          </a:xfrm>
        </p:spPr>
        <p:txBody>
          <a:bodyPr>
            <a:noAutofit/>
          </a:bodyPr>
          <a:lstStyle/>
          <a:p>
            <a:r>
              <a:rPr lang="en-US" sz="1800" dirty="0"/>
              <a:t>From the network we have the icon "Click to view record in institution", but the "Held By" does not show inventory for "My Institution".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0A4509-B1AF-54F9-C691-87CC44C0B02E}"/>
              </a:ext>
            </a:extLst>
          </p:cNvPr>
          <p:cNvSpPr/>
          <p:nvPr/>
        </p:nvSpPr>
        <p:spPr>
          <a:xfrm>
            <a:off x="0" y="1674462"/>
            <a:ext cx="467544" cy="321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DFFB3A-38AA-2D2E-61EB-14DD9FFD169E}"/>
              </a:ext>
            </a:extLst>
          </p:cNvPr>
          <p:cNvSpPr/>
          <p:nvPr/>
        </p:nvSpPr>
        <p:spPr>
          <a:xfrm>
            <a:off x="1907704" y="2670759"/>
            <a:ext cx="288032" cy="207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DBECB-3EC8-63CC-E3B7-ED137028D0F2}"/>
              </a:ext>
            </a:extLst>
          </p:cNvPr>
          <p:cNvSpPr/>
          <p:nvPr/>
        </p:nvSpPr>
        <p:spPr>
          <a:xfrm>
            <a:off x="2037967" y="3219830"/>
            <a:ext cx="1093873" cy="576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4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Linking a record from the Member Institution to the Network Zone.</a:t>
            </a:r>
            <a:br>
              <a:rPr lang="en-US" sz="2400" dirty="0"/>
            </a:b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053894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357614"/>
          </a:xfrm>
        </p:spPr>
        <p:txBody>
          <a:bodyPr>
            <a:noAutofit/>
          </a:bodyPr>
          <a:lstStyle/>
          <a:p>
            <a:r>
              <a:rPr lang="en-US" sz="1800" dirty="0"/>
              <a:t>It is also possible to link a record from the Member Institution to the Network Zone.</a:t>
            </a:r>
          </a:p>
          <a:p>
            <a:r>
              <a:rPr lang="en-US" sz="1800" dirty="0"/>
              <a:t>On the next two slides we see that title "Travel guide Taiwan with introduction by Alicia Chen" is in the Member Institution "Open University" but not in the Network Zone.</a:t>
            </a:r>
          </a:p>
        </p:txBody>
      </p:sp>
    </p:spTree>
    <p:extLst>
      <p:ext uri="{BB962C8B-B14F-4D97-AF65-F5344CB8AC3E}">
        <p14:creationId xmlns:p14="http://schemas.microsoft.com/office/powerpoint/2010/main" val="691483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053686-7F4E-2E17-4191-F80F8A75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158"/>
            <a:ext cx="9144000" cy="30511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2FB6E-2018-6831-5826-BE7570E5E2A9}"/>
              </a:ext>
            </a:extLst>
          </p:cNvPr>
          <p:cNvSpPr txBox="1"/>
          <p:nvPr/>
        </p:nvSpPr>
        <p:spPr>
          <a:xfrm>
            <a:off x="5605736" y="2028596"/>
            <a:ext cx="230425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“Travel guide Taiwan with introduction by Alicia Chen” is not in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49948-520D-7A67-DF1D-F3AC502F84D0}"/>
              </a:ext>
            </a:extLst>
          </p:cNvPr>
          <p:cNvSpPr/>
          <p:nvPr/>
        </p:nvSpPr>
        <p:spPr>
          <a:xfrm>
            <a:off x="827584" y="1315423"/>
            <a:ext cx="360040" cy="304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D9CA5E-EBA0-0721-4DC3-1719C45A7D47}"/>
              </a:ext>
            </a:extLst>
          </p:cNvPr>
          <p:cNvSpPr/>
          <p:nvPr/>
        </p:nvSpPr>
        <p:spPr>
          <a:xfrm>
            <a:off x="15902" y="1019378"/>
            <a:ext cx="451642" cy="30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79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E9A3C-3809-7CA9-F735-00FD51947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12D98-0C93-2E63-264C-5B013C25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655"/>
            <a:ext cx="9144000" cy="2674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DA0C6C-0BA5-D628-9995-4F90A573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87FF49-9D46-20F2-140C-F6B043DB5534}"/>
              </a:ext>
            </a:extLst>
          </p:cNvPr>
          <p:cNvSpPr/>
          <p:nvPr/>
        </p:nvSpPr>
        <p:spPr>
          <a:xfrm>
            <a:off x="507748" y="1523434"/>
            <a:ext cx="360040" cy="304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082DC7-7601-9A84-93E1-13ACE0B0291A}"/>
              </a:ext>
            </a:extLst>
          </p:cNvPr>
          <p:cNvSpPr txBox="1"/>
          <p:nvPr/>
        </p:nvSpPr>
        <p:spPr>
          <a:xfrm>
            <a:off x="5605736" y="2028596"/>
            <a:ext cx="2304256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“Travel guide Taiwan with introduction by Alicia Chen” is in the member institution not linked to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523F0-3F9C-43C4-244F-7EB1D629C636}"/>
              </a:ext>
            </a:extLst>
          </p:cNvPr>
          <p:cNvSpPr/>
          <p:nvPr/>
        </p:nvSpPr>
        <p:spPr>
          <a:xfrm>
            <a:off x="15902" y="1218753"/>
            <a:ext cx="451642" cy="304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01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AFEB5-B824-4E4F-0CAE-DC78B180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105"/>
            <a:ext cx="9144000" cy="2729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637534"/>
          </a:xfrm>
        </p:spPr>
        <p:txBody>
          <a:bodyPr>
            <a:noAutofit/>
          </a:bodyPr>
          <a:lstStyle/>
          <a:p>
            <a:r>
              <a:rPr lang="en-US" sz="1800" dirty="0"/>
              <a:t>From within member institution “Open University” we will edit the record which is not linked to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7916172" y="2355726"/>
            <a:ext cx="504056" cy="156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3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2EA518-7EF2-2B63-21B9-3A22808C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217941"/>
            <a:ext cx="9144000" cy="3778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349502"/>
          </a:xfrm>
        </p:spPr>
        <p:txBody>
          <a:bodyPr>
            <a:noAutofit/>
          </a:bodyPr>
          <a:lstStyle/>
          <a:p>
            <a:r>
              <a:rPr lang="en-US" sz="1800" dirty="0"/>
              <a:t>We then choose "Record Actions &gt; Share with network"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356AFA-D276-E268-3AB7-0378BAEC5C91}"/>
              </a:ext>
            </a:extLst>
          </p:cNvPr>
          <p:cNvSpPr/>
          <p:nvPr/>
        </p:nvSpPr>
        <p:spPr>
          <a:xfrm>
            <a:off x="2973742" y="1515932"/>
            <a:ext cx="735026" cy="191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F578EA-6256-11CE-4A7D-1CC10589B482}"/>
              </a:ext>
            </a:extLst>
          </p:cNvPr>
          <p:cNvSpPr/>
          <p:nvPr/>
        </p:nvSpPr>
        <p:spPr>
          <a:xfrm>
            <a:off x="2997595" y="4154557"/>
            <a:ext cx="711173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9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collaboration among the members of the consortia is not only related to bibliographic data but also to other aspects of library management such as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1800" dirty="0"/>
              <a:t>Acquisitions 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1800" dirty="0"/>
              <a:t>Management of electronic resources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1800" dirty="0"/>
              <a:t>Resource sharing</a:t>
            </a:r>
          </a:p>
          <a:p>
            <a:pPr marL="628650" lvl="1" indent="-342900">
              <a:buFont typeface="Arial" pitchFamily="34" charset="0"/>
              <a:buChar char="•"/>
            </a:pPr>
            <a:r>
              <a:rPr lang="en-US" sz="1800" dirty="0"/>
              <a:t>Fulfillment and sharing of patrons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6527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5123F-9B02-323A-C41D-AD0B37C3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206"/>
            <a:ext cx="9144000" cy="372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431297"/>
          </a:xfrm>
        </p:spPr>
        <p:txBody>
          <a:bodyPr>
            <a:noAutofit/>
          </a:bodyPr>
          <a:lstStyle/>
          <a:p>
            <a:r>
              <a:rPr lang="en-US" sz="1800" dirty="0"/>
              <a:t>Now the record is shared with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2051720" y="1707654"/>
            <a:ext cx="216024" cy="2308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A08F8-7196-8910-8578-663F223035C8}"/>
              </a:ext>
            </a:extLst>
          </p:cNvPr>
          <p:cNvSpPr/>
          <p:nvPr/>
        </p:nvSpPr>
        <p:spPr>
          <a:xfrm>
            <a:off x="451642" y="2048922"/>
            <a:ext cx="216024" cy="250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15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614CB-FB65-DFBA-B276-80760B3D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393"/>
            <a:ext cx="9144000" cy="2680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421510"/>
          </a:xfrm>
        </p:spPr>
        <p:txBody>
          <a:bodyPr>
            <a:noAutofit/>
          </a:bodyPr>
          <a:lstStyle/>
          <a:p>
            <a:r>
              <a:rPr lang="en-US" sz="1800" dirty="0"/>
              <a:t>Now the record is shared with the Network Zone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D7D15-6C0B-115D-BBA1-07B9CFC8F3C9}"/>
              </a:ext>
            </a:extLst>
          </p:cNvPr>
          <p:cNvSpPr/>
          <p:nvPr/>
        </p:nvSpPr>
        <p:spPr>
          <a:xfrm>
            <a:off x="1907704" y="2237176"/>
            <a:ext cx="360040" cy="1905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9A08F8-7196-8910-8578-663F223035C8}"/>
              </a:ext>
            </a:extLst>
          </p:cNvPr>
          <p:cNvSpPr/>
          <p:nvPr/>
        </p:nvSpPr>
        <p:spPr>
          <a:xfrm>
            <a:off x="515699" y="1555687"/>
            <a:ext cx="360040" cy="262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28BB-B022-6791-363C-46C1F2C391C5}"/>
              </a:ext>
            </a:extLst>
          </p:cNvPr>
          <p:cNvSpPr/>
          <p:nvPr/>
        </p:nvSpPr>
        <p:spPr>
          <a:xfrm>
            <a:off x="35496" y="1235402"/>
            <a:ext cx="360040" cy="262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0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EFEA8B-9553-87E1-BE18-3EB389DA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127"/>
            <a:ext cx="9144000" cy="25112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Linking a record from the Member Institution to the Network Zone.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462032"/>
          </a:xfrm>
        </p:spPr>
        <p:txBody>
          <a:bodyPr>
            <a:noAutofit/>
          </a:bodyPr>
          <a:lstStyle/>
          <a:p>
            <a:r>
              <a:rPr lang="en-US" sz="1800" dirty="0"/>
              <a:t>Here is the record in the Network Zone search scope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C3C72-0BFF-D054-3E9F-DAA7A8855F24}"/>
              </a:ext>
            </a:extLst>
          </p:cNvPr>
          <p:cNvSpPr/>
          <p:nvPr/>
        </p:nvSpPr>
        <p:spPr>
          <a:xfrm>
            <a:off x="1907704" y="2859782"/>
            <a:ext cx="100811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A9BC1A-C62F-F107-BA1C-7F54F328379E}"/>
              </a:ext>
            </a:extLst>
          </p:cNvPr>
          <p:cNvSpPr/>
          <p:nvPr/>
        </p:nvSpPr>
        <p:spPr>
          <a:xfrm>
            <a:off x="850988" y="1635646"/>
            <a:ext cx="288032" cy="262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D1B90-2851-D41B-35DA-708F48D23AAF}"/>
              </a:ext>
            </a:extLst>
          </p:cNvPr>
          <p:cNvSpPr/>
          <p:nvPr/>
        </p:nvSpPr>
        <p:spPr>
          <a:xfrm>
            <a:off x="0" y="1316127"/>
            <a:ext cx="395536" cy="247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53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9795-E0ED-ED92-030F-FF0C303EB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98953B-9DEF-A561-5440-838932989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Primo search in Member Institution and Network Zone -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640186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C0261-084A-26F5-F52B-6FD5BAAF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B8CA-40E4-AE29-CBCD-77A049D7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899BC-9FC9-5AC4-AAB2-5ED4E48C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3157814"/>
          </a:xfrm>
        </p:spPr>
        <p:txBody>
          <a:bodyPr>
            <a:noAutofit/>
          </a:bodyPr>
          <a:lstStyle/>
          <a:p>
            <a:r>
              <a:rPr lang="en-US" sz="1800" dirty="0"/>
              <a:t>In addition to the explanation here it may also be useful to see </a:t>
            </a:r>
            <a:r>
              <a:rPr lang="en-US" sz="1800" dirty="0">
                <a:hlinkClick r:id="rId2" tooltip="How to create a search profile slot in Primo VE.pptx"/>
              </a:rPr>
              <a:t>How to create a search profile slot in Primo VE.pptx</a:t>
            </a:r>
            <a:endParaRPr lang="en-US" sz="1800" dirty="0"/>
          </a:p>
          <a:p>
            <a:r>
              <a:rPr lang="en-US" sz="1800" dirty="0"/>
              <a:t>From within a Primo View of a member institution it is possible to search records</a:t>
            </a:r>
          </a:p>
          <a:p>
            <a:pPr lvl="1"/>
            <a:r>
              <a:rPr lang="en-US" sz="1800" dirty="0"/>
              <a:t>From the member institution</a:t>
            </a:r>
          </a:p>
          <a:p>
            <a:pPr lvl="1"/>
            <a:r>
              <a:rPr lang="en-US" sz="1800" dirty="0"/>
              <a:t>From the consortium</a:t>
            </a:r>
          </a:p>
          <a:p>
            <a:pPr lvl="1"/>
            <a:r>
              <a:rPr lang="en-US" sz="1800" dirty="0"/>
              <a:t>From the Central Discovery Index</a:t>
            </a:r>
          </a:p>
          <a:p>
            <a:pPr lvl="1"/>
            <a:r>
              <a:rPr lang="en-US" sz="1800" dirty="0"/>
              <a:t>Any combination of the above</a:t>
            </a:r>
          </a:p>
        </p:txBody>
      </p:sp>
    </p:spTree>
    <p:extLst>
      <p:ext uri="{BB962C8B-B14F-4D97-AF65-F5344CB8AC3E}">
        <p14:creationId xmlns:p14="http://schemas.microsoft.com/office/powerpoint/2010/main" val="2815969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0D34-EC98-523A-FDDF-FF7EF6F9E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6C23D-FFE4-C5D6-4BC9-B1D7AA39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5066A-192C-3ADF-E6DC-4CB3F109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861670"/>
          </a:xfrm>
        </p:spPr>
        <p:txBody>
          <a:bodyPr>
            <a:noAutofit/>
          </a:bodyPr>
          <a:lstStyle/>
          <a:p>
            <a:r>
              <a:rPr lang="en-US" sz="1800" dirty="0"/>
              <a:t>Here, for example, we see the search profile slots for the default Primo view for member institution Alma University.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82F5E-9052-AC9B-13F8-9E93B3D7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720"/>
            <a:ext cx="9144000" cy="34356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CB083B-0818-11CF-66A3-28CAC6A44BF7}"/>
              </a:ext>
            </a:extLst>
          </p:cNvPr>
          <p:cNvSpPr txBox="1"/>
          <p:nvPr/>
        </p:nvSpPr>
        <p:spPr>
          <a:xfrm>
            <a:off x="3275856" y="2067694"/>
            <a:ext cx="194421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member institution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D03C8-D114-40B6-3A63-53963C213B86}"/>
              </a:ext>
            </a:extLst>
          </p:cNvPr>
          <p:cNvSpPr txBox="1"/>
          <p:nvPr/>
        </p:nvSpPr>
        <p:spPr>
          <a:xfrm>
            <a:off x="971600" y="2439159"/>
            <a:ext cx="424847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member institution and the Central Discovery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0111C-A440-959D-F7FE-78A968648F4E}"/>
              </a:ext>
            </a:extLst>
          </p:cNvPr>
          <p:cNvSpPr txBox="1"/>
          <p:nvPr/>
        </p:nvSpPr>
        <p:spPr>
          <a:xfrm>
            <a:off x="2987824" y="2803676"/>
            <a:ext cx="223224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Central Discovery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0D8F78-6FD3-9D28-5A7F-92452893647C}"/>
              </a:ext>
            </a:extLst>
          </p:cNvPr>
          <p:cNvSpPr txBox="1"/>
          <p:nvPr/>
        </p:nvSpPr>
        <p:spPr>
          <a:xfrm>
            <a:off x="3851920" y="3175563"/>
            <a:ext cx="13681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consortium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38ABE-B7A7-4391-0611-7CBEAB0FF002}"/>
              </a:ext>
            </a:extLst>
          </p:cNvPr>
          <p:cNvSpPr txBox="1"/>
          <p:nvPr/>
        </p:nvSpPr>
        <p:spPr>
          <a:xfrm>
            <a:off x="1475656" y="3560566"/>
            <a:ext cx="3744416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consortium and the Central Discovery Index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A8EF06C-D22F-99A1-E351-99E98C472AF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220072" y="2221583"/>
            <a:ext cx="720080" cy="492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ED7B0B-FC3F-CE4D-5A68-25F13AD72D5B}"/>
              </a:ext>
            </a:extLst>
          </p:cNvPr>
          <p:cNvCxnSpPr>
            <a:stCxn id="7" idx="3"/>
          </p:cNvCxnSpPr>
          <p:nvPr/>
        </p:nvCxnSpPr>
        <p:spPr>
          <a:xfrm>
            <a:off x="5220072" y="2593048"/>
            <a:ext cx="720080" cy="42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2DA973-74D5-CDFD-7142-C856BE559DA1}"/>
              </a:ext>
            </a:extLst>
          </p:cNvPr>
          <p:cNvCxnSpPr>
            <a:stCxn id="8" idx="3"/>
          </p:cNvCxnSpPr>
          <p:nvPr/>
        </p:nvCxnSpPr>
        <p:spPr>
          <a:xfrm>
            <a:off x="5220072" y="2957565"/>
            <a:ext cx="720080" cy="564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7EB433-3A70-D87B-3E3F-740D357C3AC6}"/>
              </a:ext>
            </a:extLst>
          </p:cNvPr>
          <p:cNvCxnSpPr>
            <a:stCxn id="9" idx="3"/>
          </p:cNvCxnSpPr>
          <p:nvPr/>
        </p:nvCxnSpPr>
        <p:spPr>
          <a:xfrm>
            <a:off x="5220072" y="3329452"/>
            <a:ext cx="720080" cy="362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EF2293-DC3C-472A-0DB4-2FBA9B71BBA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220072" y="3714455"/>
            <a:ext cx="720080" cy="2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089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52449-AFEE-0140-A8A0-95302FE0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6A9C13-E85F-766F-AC9D-D109A357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35620-DE52-A07E-0A44-9B37D6756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861670"/>
          </a:xfrm>
        </p:spPr>
        <p:txBody>
          <a:bodyPr>
            <a:noAutofit/>
          </a:bodyPr>
          <a:lstStyle/>
          <a:p>
            <a:r>
              <a:rPr lang="en-US" sz="1800" dirty="0"/>
              <a:t>The search profile slots which we saw are at defined at:</a:t>
            </a:r>
          </a:p>
          <a:p>
            <a:pPr lvl="1"/>
            <a:r>
              <a:rPr lang="en-US" sz="1800" dirty="0"/>
              <a:t>Configuration &gt; Discovery &gt; Display Configuration &gt; Configure Views &gt; Edit View &gt; “Search Profiles Slots” tab</a:t>
            </a:r>
          </a:p>
          <a:p>
            <a:pPr lvl="1"/>
            <a:r>
              <a:rPr lang="en-US" sz="1800" dirty="0"/>
              <a:t>Configuration &gt; Discovery &gt; Search Configuration &gt; Search Profiles</a:t>
            </a:r>
          </a:p>
        </p:txBody>
      </p:sp>
    </p:spTree>
    <p:extLst>
      <p:ext uri="{BB962C8B-B14F-4D97-AF65-F5344CB8AC3E}">
        <p14:creationId xmlns:p14="http://schemas.microsoft.com/office/powerpoint/2010/main" val="3372118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6D2A7-26C7-E85E-F03A-32FD0D82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5F598D-7115-01BD-4559-3A5AF9CD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D0538-5A77-5842-401F-79B677C4A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861670"/>
          </a:xfrm>
        </p:spPr>
        <p:txBody>
          <a:bodyPr>
            <a:noAutofit/>
          </a:bodyPr>
          <a:lstStyle/>
          <a:p>
            <a:r>
              <a:rPr lang="en-US" sz="1800" dirty="0"/>
              <a:t>We will  now look at the configuration for search Profile Slot “Ex Libris University Consortium &amp; Central Discovery Index” for member institution “Alma University”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37CBF-AB58-937D-A5D4-37193224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562"/>
            <a:ext cx="9144000" cy="31444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6B90BB-40D9-9703-0F24-2E80F1C60003}"/>
              </a:ext>
            </a:extLst>
          </p:cNvPr>
          <p:cNvSpPr/>
          <p:nvPr/>
        </p:nvSpPr>
        <p:spPr>
          <a:xfrm>
            <a:off x="1187624" y="1779662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B8D07-C3FD-2952-3DEA-EFFD9C082E97}"/>
              </a:ext>
            </a:extLst>
          </p:cNvPr>
          <p:cNvSpPr/>
          <p:nvPr/>
        </p:nvSpPr>
        <p:spPr>
          <a:xfrm>
            <a:off x="7956376" y="4011910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89BFBD-34D0-44F6-358F-EBFB2E1A08C6}"/>
              </a:ext>
            </a:extLst>
          </p:cNvPr>
          <p:cNvSpPr/>
          <p:nvPr/>
        </p:nvSpPr>
        <p:spPr>
          <a:xfrm>
            <a:off x="1475656" y="3723878"/>
            <a:ext cx="237626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CDEE89-B352-2CB1-FF34-FB23F90F1B50}"/>
              </a:ext>
            </a:extLst>
          </p:cNvPr>
          <p:cNvSpPr txBox="1"/>
          <p:nvPr/>
        </p:nvSpPr>
        <p:spPr>
          <a:xfrm>
            <a:off x="5580112" y="1779662"/>
            <a:ext cx="324036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ate at Configuration &gt; Discovery &gt; Display Configuration &gt; Configure Views &gt; Edit View &gt; “Search Profiles Slots” tab</a:t>
            </a:r>
          </a:p>
        </p:txBody>
      </p:sp>
    </p:spTree>
    <p:extLst>
      <p:ext uri="{BB962C8B-B14F-4D97-AF65-F5344CB8AC3E}">
        <p14:creationId xmlns:p14="http://schemas.microsoft.com/office/powerpoint/2010/main" val="7574836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A74DF-70B4-0ABF-AB49-6FBAE9F9A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82DF40-C72E-5378-A07B-FB8DAD96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654"/>
            <a:ext cx="9144000" cy="2492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8EE9E3-3046-0C80-8B20-D7417294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501B4-D73A-9558-BEEE-B29A7B362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853558"/>
          </a:xfrm>
        </p:spPr>
        <p:txBody>
          <a:bodyPr>
            <a:noAutofit/>
          </a:bodyPr>
          <a:lstStyle/>
          <a:p>
            <a:r>
              <a:rPr lang="en-US" sz="1800" dirty="0"/>
              <a:t>We see that the search profile slot “Ex Libris University Consortium &amp; Central Discovery Index” has one active “Search Profile” and it is code “NZCDI” named “Alma Consortium &amp; CDI”.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D20512-BB45-86E9-DF45-68F4302FEAFB}"/>
              </a:ext>
            </a:extLst>
          </p:cNvPr>
          <p:cNvSpPr/>
          <p:nvPr/>
        </p:nvSpPr>
        <p:spPr>
          <a:xfrm>
            <a:off x="1490138" y="3873569"/>
            <a:ext cx="1281662" cy="326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35174-E6B4-154D-F4D8-064E55151DE8}"/>
              </a:ext>
            </a:extLst>
          </p:cNvPr>
          <p:cNvSpPr/>
          <p:nvPr/>
        </p:nvSpPr>
        <p:spPr>
          <a:xfrm>
            <a:off x="0" y="3147814"/>
            <a:ext cx="149013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1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A4BA9-C630-4603-6181-E9B2A8E6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E6798F-6D34-26D3-E0D5-23C263F1F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524"/>
            <a:ext cx="9144000" cy="1238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4E85F4-D7D8-9240-E11E-14D155F6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F033-5E3A-8A90-8A6B-0A65EC53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709542"/>
          </a:xfrm>
        </p:spPr>
        <p:txBody>
          <a:bodyPr>
            <a:noAutofit/>
          </a:bodyPr>
          <a:lstStyle/>
          <a:p>
            <a:r>
              <a:rPr lang="en-US" sz="1800" dirty="0"/>
              <a:t>We will now look at the search profile code “NZCDI” name “Alma Consortium &amp; CDI” at Configuration &gt; Discovery &gt; Search Configuration &gt; Search Profiles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6AE3EC-F20C-958C-4207-A051CD3D52C7}"/>
              </a:ext>
            </a:extLst>
          </p:cNvPr>
          <p:cNvSpPr/>
          <p:nvPr/>
        </p:nvSpPr>
        <p:spPr>
          <a:xfrm>
            <a:off x="179512" y="1952524"/>
            <a:ext cx="3312368" cy="33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DEFACE-F65F-3F58-A010-48A234720B90}"/>
              </a:ext>
            </a:extLst>
          </p:cNvPr>
          <p:cNvSpPr/>
          <p:nvPr/>
        </p:nvSpPr>
        <p:spPr>
          <a:xfrm>
            <a:off x="8172400" y="2499742"/>
            <a:ext cx="345558" cy="225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This presentation will focus on the Shared Catalog in the framework of a Network Zone Consortia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Members of a Shared Catalog in the framework of a Network Zone Consortia are working together by managing a shared catalog in Alma to describe their institutional holdings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shared catalog is a way to maximize cooperation, integration and sharing between institutions in a network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It still allows institutions to maintain local privacy and ownership of data</a:t>
            </a:r>
          </a:p>
          <a:p>
            <a:pPr marL="628650" lvl="1" indent="-342900">
              <a:buFont typeface="Arial" pitchFamily="34" charset="0"/>
              <a:buChar char="•"/>
            </a:pP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8189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9056C-ECFB-78A5-C508-DFAF3C4AA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5299A-27D5-0E7A-2D38-E33DE65BB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393"/>
            <a:ext cx="9144000" cy="2742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96FBFF-D450-8011-F8A4-E262CB3F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A6C26-2E11-7DCB-147E-8065B242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141590"/>
          </a:xfrm>
        </p:spPr>
        <p:txBody>
          <a:bodyPr>
            <a:noAutofit/>
          </a:bodyPr>
          <a:lstStyle/>
          <a:p>
            <a:r>
              <a:rPr lang="en-US" sz="1800" dirty="0"/>
              <a:t>The search profile code “NZCDI” name “Alma Consortium &amp; CDI” uses scopes:</a:t>
            </a:r>
          </a:p>
          <a:p>
            <a:pPr lvl="1"/>
            <a:r>
              <a:rPr lang="en-US" sz="1800" dirty="0"/>
              <a:t>Code “</a:t>
            </a:r>
            <a:r>
              <a:rPr lang="en-US" sz="1800" dirty="0" err="1"/>
              <a:t>CentralIndex</a:t>
            </a:r>
            <a:r>
              <a:rPr lang="en-US" sz="1800" dirty="0"/>
              <a:t>” name “Central Index”</a:t>
            </a:r>
          </a:p>
          <a:p>
            <a:pPr lvl="1"/>
            <a:r>
              <a:rPr lang="en-US" sz="1800" dirty="0"/>
              <a:t>Code “</a:t>
            </a:r>
            <a:r>
              <a:rPr lang="en-US" sz="1800" dirty="0" err="1"/>
              <a:t>DiscoveryNetwork</a:t>
            </a:r>
            <a:r>
              <a:rPr lang="en-US" sz="1800" dirty="0"/>
              <a:t>” name “All Libraries”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E8AAAC-CE9A-3E46-439A-43045C2D4722}"/>
              </a:ext>
            </a:extLst>
          </p:cNvPr>
          <p:cNvSpPr/>
          <p:nvPr/>
        </p:nvSpPr>
        <p:spPr>
          <a:xfrm>
            <a:off x="387585" y="3996008"/>
            <a:ext cx="1376103" cy="23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73C89-19D5-989A-2FD3-897CAFB69940}"/>
              </a:ext>
            </a:extLst>
          </p:cNvPr>
          <p:cNvSpPr/>
          <p:nvPr/>
        </p:nvSpPr>
        <p:spPr>
          <a:xfrm>
            <a:off x="4932040" y="2643758"/>
            <a:ext cx="1872208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0B4EA-956A-A4FF-42C2-124D00832FA1}"/>
              </a:ext>
            </a:extLst>
          </p:cNvPr>
          <p:cNvSpPr/>
          <p:nvPr/>
        </p:nvSpPr>
        <p:spPr>
          <a:xfrm>
            <a:off x="395536" y="4276089"/>
            <a:ext cx="1376103" cy="23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77A51-4810-8EF3-BA01-375C6E411E49}"/>
              </a:ext>
            </a:extLst>
          </p:cNvPr>
          <p:cNvSpPr/>
          <p:nvPr/>
        </p:nvSpPr>
        <p:spPr>
          <a:xfrm>
            <a:off x="899592" y="2664692"/>
            <a:ext cx="1872208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4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8373F-9662-6126-AFF5-68E210BA6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70E3E5-30C0-79C9-2A89-E81E1C7B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324"/>
            <a:ext cx="9144000" cy="1495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71269A-A8D1-10BE-1F81-A6D584A8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230BE-E6A6-88BD-D986-E5429305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645646"/>
          </a:xfrm>
        </p:spPr>
        <p:txBody>
          <a:bodyPr>
            <a:noAutofit/>
          </a:bodyPr>
          <a:lstStyle/>
          <a:p>
            <a:r>
              <a:rPr lang="en-US" sz="1800" dirty="0"/>
              <a:t>As described at  </a:t>
            </a:r>
            <a:r>
              <a:rPr lang="en-US" sz="1800" dirty="0">
                <a:hlinkClick r:id="rId3"/>
              </a:rPr>
              <a:t>Configuring Search Profiles for Primo VE </a:t>
            </a:r>
            <a:endParaRPr lang="en-US" sz="1800" dirty="0"/>
          </a:p>
          <a:p>
            <a:r>
              <a:rPr lang="en-US" sz="1800" dirty="0"/>
              <a:t>The search profile code “Central Index” includes “collections from the Central Discovery Index (CDI)”</a:t>
            </a:r>
          </a:p>
          <a:p>
            <a:r>
              <a:rPr lang="en-US" sz="1800" dirty="0"/>
              <a:t>The search profile Code “</a:t>
            </a:r>
            <a:r>
              <a:rPr lang="en-US" sz="1800" dirty="0" err="1"/>
              <a:t>DiscoveryNetwork</a:t>
            </a:r>
            <a:r>
              <a:rPr lang="en-US" sz="1800" dirty="0"/>
              <a:t>” includes  “all resources that belong to your institution and other member institutions in the network”.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9B105D-BFCA-841D-301A-148F8879117A}"/>
              </a:ext>
            </a:extLst>
          </p:cNvPr>
          <p:cNvSpPr/>
          <p:nvPr/>
        </p:nvSpPr>
        <p:spPr>
          <a:xfrm>
            <a:off x="35496" y="2571750"/>
            <a:ext cx="1872208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109AF9-68F3-51C1-F09E-D1430B06AC71}"/>
              </a:ext>
            </a:extLst>
          </p:cNvPr>
          <p:cNvSpPr/>
          <p:nvPr/>
        </p:nvSpPr>
        <p:spPr>
          <a:xfrm>
            <a:off x="23853" y="3612115"/>
            <a:ext cx="1872208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2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7AC4A-E5D2-A6D3-FFAC-83BE946BD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034C02-791C-B04A-8E66-7959B15F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890"/>
            <a:ext cx="9144000" cy="2938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E6F0AA-5A87-3A58-59F8-4808763D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9ED56-8095-6AB1-7D82-F5F9BDCE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861670"/>
          </a:xfrm>
        </p:spPr>
        <p:txBody>
          <a:bodyPr>
            <a:noAutofit/>
          </a:bodyPr>
          <a:lstStyle/>
          <a:p>
            <a:r>
              <a:rPr lang="en-US" sz="1800" dirty="0"/>
              <a:t>We will  now look at the configuration for search Profile Slot “Alma University” for member institution “Alma University”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2B328-FB9A-D74A-9433-5FA3741E495D}"/>
              </a:ext>
            </a:extLst>
          </p:cNvPr>
          <p:cNvSpPr/>
          <p:nvPr/>
        </p:nvSpPr>
        <p:spPr>
          <a:xfrm>
            <a:off x="1187624" y="1779662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BC2FD-134A-1611-85FE-DCC629476F01}"/>
              </a:ext>
            </a:extLst>
          </p:cNvPr>
          <p:cNvSpPr/>
          <p:nvPr/>
        </p:nvSpPr>
        <p:spPr>
          <a:xfrm>
            <a:off x="7956376" y="2876580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DB3D71-277B-82D6-C59A-8C8B6A2C8C32}"/>
              </a:ext>
            </a:extLst>
          </p:cNvPr>
          <p:cNvSpPr/>
          <p:nvPr/>
        </p:nvSpPr>
        <p:spPr>
          <a:xfrm>
            <a:off x="1475656" y="2588548"/>
            <a:ext cx="237626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36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111B-DCDC-A62C-DEFA-BA051451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2C4EB-44FF-1477-AD62-0A762D62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158"/>
            <a:ext cx="9144000" cy="2453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EA294E-891D-1CC6-1294-E1703B2B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4E789-FEA4-335F-712C-E9D0EA198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709542"/>
          </a:xfrm>
        </p:spPr>
        <p:txBody>
          <a:bodyPr>
            <a:noAutofit/>
          </a:bodyPr>
          <a:lstStyle/>
          <a:p>
            <a:r>
              <a:rPr lang="en-US" sz="1800" dirty="0"/>
              <a:t>We see that the search profile slot “Alma University” has one active “Search Profile” and it is code “</a:t>
            </a:r>
            <a:r>
              <a:rPr lang="en-US" sz="1800" dirty="0" err="1"/>
              <a:t>MyInstitution</a:t>
            </a:r>
            <a:r>
              <a:rPr lang="en-US" sz="1800" dirty="0"/>
              <a:t>” named “Library Catalog”.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22BFA6-EE39-D998-7F11-3CE7A23D3F86}"/>
              </a:ext>
            </a:extLst>
          </p:cNvPr>
          <p:cNvSpPr/>
          <p:nvPr/>
        </p:nvSpPr>
        <p:spPr>
          <a:xfrm>
            <a:off x="1490138" y="3873569"/>
            <a:ext cx="1281662" cy="3267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358DA-9848-6549-CEB1-AAAAFEAA2DA0}"/>
              </a:ext>
            </a:extLst>
          </p:cNvPr>
          <p:cNvSpPr/>
          <p:nvPr/>
        </p:nvSpPr>
        <p:spPr>
          <a:xfrm>
            <a:off x="0" y="3147814"/>
            <a:ext cx="149013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39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C078-BC11-77E8-8428-4186E9B3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FFE2E9-A218-F202-2A91-1D003DF6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716"/>
            <a:ext cx="9144000" cy="890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DDD3CF-6D8E-3715-D997-6712887F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C1633-2AE7-84B9-EB23-C4624672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709542"/>
          </a:xfrm>
        </p:spPr>
        <p:txBody>
          <a:bodyPr>
            <a:noAutofit/>
          </a:bodyPr>
          <a:lstStyle/>
          <a:p>
            <a:r>
              <a:rPr lang="en-US" sz="1800" dirty="0"/>
              <a:t>We will now look at the search profile code “</a:t>
            </a:r>
            <a:r>
              <a:rPr lang="en-US" sz="1800" dirty="0" err="1"/>
              <a:t>MyInstitution</a:t>
            </a:r>
            <a:r>
              <a:rPr lang="en-US" sz="1800" dirty="0"/>
              <a:t>” name “Library Catalog” at Configuration &gt; Discovery &gt; Search Configuration &gt; Search Profiles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0C814-9BC7-008C-2886-8FCF7823B80E}"/>
              </a:ext>
            </a:extLst>
          </p:cNvPr>
          <p:cNvSpPr/>
          <p:nvPr/>
        </p:nvSpPr>
        <p:spPr>
          <a:xfrm>
            <a:off x="179512" y="2126716"/>
            <a:ext cx="3312368" cy="3311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A8F047-6221-D30A-DFDC-03F8B2A97B20}"/>
              </a:ext>
            </a:extLst>
          </p:cNvPr>
          <p:cNvSpPr/>
          <p:nvPr/>
        </p:nvSpPr>
        <p:spPr>
          <a:xfrm>
            <a:off x="8172400" y="2616646"/>
            <a:ext cx="345558" cy="225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0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C63FE-6011-7652-4C6B-700AC6C12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783E1-51E4-0054-5425-BEA21F26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876"/>
            <a:ext cx="9144000" cy="2458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A359EF-6D4A-58CA-1DEA-D0E156ECB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5FFE5-B7FD-8BFE-21A1-A89863AB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141590"/>
          </a:xfrm>
        </p:spPr>
        <p:txBody>
          <a:bodyPr>
            <a:noAutofit/>
          </a:bodyPr>
          <a:lstStyle/>
          <a:p>
            <a:r>
              <a:rPr lang="en-US" sz="1800" dirty="0"/>
              <a:t>The search profile code “</a:t>
            </a:r>
            <a:r>
              <a:rPr lang="en-US" sz="1800" dirty="0" err="1"/>
              <a:t>MyInstitution</a:t>
            </a:r>
            <a:r>
              <a:rPr lang="en-US" sz="1800" dirty="0"/>
              <a:t>” name “Library Catalog” uses one scope:</a:t>
            </a:r>
          </a:p>
          <a:p>
            <a:pPr lvl="1"/>
            <a:r>
              <a:rPr lang="en-US" sz="1800" dirty="0"/>
              <a:t>Code “</a:t>
            </a:r>
            <a:r>
              <a:rPr lang="en-US" sz="1800" dirty="0" err="1"/>
              <a:t>MyInstitution</a:t>
            </a:r>
            <a:r>
              <a:rPr lang="en-US" sz="1800" dirty="0"/>
              <a:t>” name “My Institution”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8AF6CC-5BA6-1138-8568-0AB33BA42297}"/>
              </a:ext>
            </a:extLst>
          </p:cNvPr>
          <p:cNvSpPr/>
          <p:nvPr/>
        </p:nvSpPr>
        <p:spPr>
          <a:xfrm>
            <a:off x="387585" y="3996008"/>
            <a:ext cx="1448111" cy="2561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24086-AC2F-07A6-C6B4-9305C8C55230}"/>
              </a:ext>
            </a:extLst>
          </p:cNvPr>
          <p:cNvSpPr/>
          <p:nvPr/>
        </p:nvSpPr>
        <p:spPr>
          <a:xfrm>
            <a:off x="4932040" y="2643758"/>
            <a:ext cx="1872208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A871F-1DD6-1863-A702-0B8677CC63B6}"/>
              </a:ext>
            </a:extLst>
          </p:cNvPr>
          <p:cNvSpPr/>
          <p:nvPr/>
        </p:nvSpPr>
        <p:spPr>
          <a:xfrm>
            <a:off x="899592" y="2664692"/>
            <a:ext cx="1872208" cy="28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69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B1A89-C26C-583B-A09C-008A6982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AFF675-C0E6-A1DC-1F67-ED8AAAD0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6324"/>
            <a:ext cx="9144000" cy="14955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0234F7-BE56-15D4-73F0-BAD41AA4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configuration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B2382-FF29-F1FA-64BC-C8C781C1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1645646"/>
          </a:xfrm>
        </p:spPr>
        <p:txBody>
          <a:bodyPr>
            <a:noAutofit/>
          </a:bodyPr>
          <a:lstStyle/>
          <a:p>
            <a:r>
              <a:rPr lang="en-US" sz="1800" dirty="0"/>
              <a:t>As described at  </a:t>
            </a:r>
            <a:r>
              <a:rPr lang="en-US" sz="1800" dirty="0">
                <a:hlinkClick r:id="rId3"/>
              </a:rPr>
              <a:t>Configuring Search Profiles for Primo VE </a:t>
            </a:r>
            <a:endParaRPr lang="en-US" sz="1800" dirty="0"/>
          </a:p>
          <a:p>
            <a:r>
              <a:rPr lang="en-US" sz="1800" dirty="0"/>
              <a:t>The search profile Code “</a:t>
            </a:r>
            <a:r>
              <a:rPr lang="en-US" sz="1800" dirty="0" err="1"/>
              <a:t>MyInstitution</a:t>
            </a:r>
            <a:r>
              <a:rPr lang="en-US" sz="1800" dirty="0"/>
              <a:t>” includes  “all resources that belong to your institution”.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97B2A-FF62-1BAA-C3A1-1986B891523E}"/>
              </a:ext>
            </a:extLst>
          </p:cNvPr>
          <p:cNvSpPr/>
          <p:nvPr/>
        </p:nvSpPr>
        <p:spPr>
          <a:xfrm>
            <a:off x="35496" y="3347486"/>
            <a:ext cx="1728192" cy="216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9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5DE5-F505-BAAD-CF4C-70458A2CF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4869D7-7B4B-67FA-DA97-FF814BE6D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Primo search in Member Institution and Network Zone - example</a:t>
            </a:r>
          </a:p>
        </p:txBody>
      </p:sp>
    </p:spTree>
    <p:extLst>
      <p:ext uri="{BB962C8B-B14F-4D97-AF65-F5344CB8AC3E}">
        <p14:creationId xmlns:p14="http://schemas.microsoft.com/office/powerpoint/2010/main" val="24369329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B48CB-963A-B654-D87A-8B637CF69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E4B345-1F41-B307-8280-7BEDE2B6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A1BE-181C-9B6E-5E57-BC011FB3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637534"/>
          </a:xfrm>
        </p:spPr>
        <p:txBody>
          <a:bodyPr>
            <a:noAutofit/>
          </a:bodyPr>
          <a:lstStyle/>
          <a:p>
            <a:r>
              <a:rPr lang="en-US" sz="1800" dirty="0"/>
              <a:t>We know from doing an Alma search that title “Taiwan in pictures / Alison Behnke with forward by Alicia Chen” is held only by Open University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EA6257-E4DA-2061-CE80-D47076E17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787"/>
            <a:ext cx="9144000" cy="25511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5DD33A-30B4-CBE7-E33C-31E7D68D64B7}"/>
              </a:ext>
            </a:extLst>
          </p:cNvPr>
          <p:cNvSpPr/>
          <p:nvPr/>
        </p:nvSpPr>
        <p:spPr>
          <a:xfrm>
            <a:off x="827584" y="1995686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100BE-0DD0-F27D-2A39-DD837C46B133}"/>
              </a:ext>
            </a:extLst>
          </p:cNvPr>
          <p:cNvSpPr/>
          <p:nvPr/>
        </p:nvSpPr>
        <p:spPr>
          <a:xfrm>
            <a:off x="2015208" y="3242018"/>
            <a:ext cx="1044624" cy="481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04E9B-4762-6696-B58E-8E6DDD426D26}"/>
              </a:ext>
            </a:extLst>
          </p:cNvPr>
          <p:cNvSpPr/>
          <p:nvPr/>
        </p:nvSpPr>
        <p:spPr>
          <a:xfrm>
            <a:off x="683568" y="1676787"/>
            <a:ext cx="30963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45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2FBA8-9326-B2BD-98BF-547C4F26A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BAE34-16B3-E4A6-813D-2720A79B2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955"/>
            <a:ext cx="9144000" cy="2880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573889-0A41-E50B-0DD9-49CB6E83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46DFF-76F0-594C-066C-5CEAC17DF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637534"/>
          </a:xfrm>
        </p:spPr>
        <p:txBody>
          <a:bodyPr>
            <a:noAutofit/>
          </a:bodyPr>
          <a:lstStyle/>
          <a:p>
            <a:r>
              <a:rPr lang="en-US" sz="1800" dirty="0"/>
              <a:t>We know from doing an Alma search that title “Taiwan in pictures / Alison Behnke with forward by Alicia Chen” is not held by Alma University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491A3-7D9F-23CE-DB08-4577E31D60CF}"/>
              </a:ext>
            </a:extLst>
          </p:cNvPr>
          <p:cNvSpPr/>
          <p:nvPr/>
        </p:nvSpPr>
        <p:spPr>
          <a:xfrm>
            <a:off x="539552" y="1995686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387AA-65D4-45F5-9D21-6AF299CD105E}"/>
              </a:ext>
            </a:extLst>
          </p:cNvPr>
          <p:cNvSpPr/>
          <p:nvPr/>
        </p:nvSpPr>
        <p:spPr>
          <a:xfrm>
            <a:off x="3635388" y="4192490"/>
            <a:ext cx="3600908" cy="355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59BF28-4B67-8B90-E8AC-80AF8551C273}"/>
              </a:ext>
            </a:extLst>
          </p:cNvPr>
          <p:cNvSpPr/>
          <p:nvPr/>
        </p:nvSpPr>
        <p:spPr>
          <a:xfrm>
            <a:off x="683568" y="1676787"/>
            <a:ext cx="309634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9B6728-5AC4-E3AE-B9D5-E24FE4EF399B}"/>
              </a:ext>
            </a:extLst>
          </p:cNvPr>
          <p:cNvSpPr/>
          <p:nvPr/>
        </p:nvSpPr>
        <p:spPr>
          <a:xfrm>
            <a:off x="27545" y="1693936"/>
            <a:ext cx="432048" cy="214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297CC6-F485-673C-F03B-12CAFE000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400772" cy="981304"/>
          </a:xfrm>
        </p:spPr>
        <p:txBody>
          <a:bodyPr>
            <a:noAutofit/>
          </a:bodyPr>
          <a:lstStyle/>
          <a:p>
            <a:r>
              <a:rPr lang="en-US" sz="1800" dirty="0"/>
              <a:t>In the example here we have a network zone and three member institutions: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D33AEC-975C-F1E9-237B-F6878AF44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89175"/>
              </p:ext>
            </p:extLst>
          </p:nvPr>
        </p:nvGraphicFramePr>
        <p:xfrm>
          <a:off x="318887" y="2030710"/>
          <a:ext cx="829138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0905">
                  <a:extLst>
                    <a:ext uri="{9D8B030D-6E8A-4147-A177-3AD203B41FA5}">
                      <a16:colId xmlns:a16="http://schemas.microsoft.com/office/drawing/2014/main" val="2339665354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404064173"/>
                    </a:ext>
                  </a:extLst>
                </a:gridCol>
                <a:gridCol w="2454093">
                  <a:extLst>
                    <a:ext uri="{9D8B030D-6E8A-4147-A177-3AD203B41FA5}">
                      <a16:colId xmlns:a16="http://schemas.microsoft.com/office/drawing/2014/main" val="4194016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Member / Network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Inst. Code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975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 Libris University 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EXLDEMO2_INST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69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Alma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EXLDEV1_INST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6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Open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EXLDEMO3_INST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0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University of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EXLDEMO1_INST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6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2976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3BFED-F601-5541-1E4F-229E8B678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01436-7C8A-442B-A9C7-B39FA6840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623" y="1641848"/>
            <a:ext cx="6012160" cy="31168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86C7B1-F048-9270-6F9C-CD23064C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8EAFD-AEC6-4590-9A93-D2FEE9C4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917480"/>
          </a:xfrm>
        </p:spPr>
        <p:txBody>
          <a:bodyPr>
            <a:noAutofit/>
          </a:bodyPr>
          <a:lstStyle/>
          <a:p>
            <a:r>
              <a:rPr lang="en-US" sz="1800" dirty="0"/>
              <a:t>In Primo, from member institution Alma University, if we search for “Taiwan in pictures / Alison Behnke with forward by Alicia Chen” in search profile slot “Alma University” we get no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13A93-4687-6300-DC1F-24544C7B2467}"/>
              </a:ext>
            </a:extLst>
          </p:cNvPr>
          <p:cNvSpPr/>
          <p:nvPr/>
        </p:nvSpPr>
        <p:spPr>
          <a:xfrm>
            <a:off x="2126973" y="3022399"/>
            <a:ext cx="1076875" cy="341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4DA57-7312-5579-6565-7E566F34A86C}"/>
              </a:ext>
            </a:extLst>
          </p:cNvPr>
          <p:cNvSpPr/>
          <p:nvPr/>
        </p:nvSpPr>
        <p:spPr>
          <a:xfrm>
            <a:off x="2087216" y="2139702"/>
            <a:ext cx="277281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56B73-F6B5-6FFD-5B55-9DEC40D34871}"/>
              </a:ext>
            </a:extLst>
          </p:cNvPr>
          <p:cNvSpPr/>
          <p:nvPr/>
        </p:nvSpPr>
        <p:spPr>
          <a:xfrm>
            <a:off x="5868144" y="2139702"/>
            <a:ext cx="75659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33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8675-40D9-3CF6-6783-0E5A70B6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EBE600-DB00-6DB4-0B19-0E27FD314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536" y="1685894"/>
            <a:ext cx="6380832" cy="3118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A26828B-126F-698D-1678-C0BA41E0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EBE03-2C7C-1326-3FF1-9AE497BF4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917480"/>
          </a:xfrm>
        </p:spPr>
        <p:txBody>
          <a:bodyPr>
            <a:noAutofit/>
          </a:bodyPr>
          <a:lstStyle/>
          <a:p>
            <a:r>
              <a:rPr lang="en-US" sz="1800" dirty="0"/>
              <a:t>In Primo, from member institution Alma University, if we search for “Taiwan in pictures / Alison Behnke with forward by Alicia Chen” in search profile slot “Ex Libris University” then we retrieve the record from Open University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2FE034-1DEB-E28F-0DD3-8226FAD86DB0}"/>
              </a:ext>
            </a:extLst>
          </p:cNvPr>
          <p:cNvSpPr/>
          <p:nvPr/>
        </p:nvSpPr>
        <p:spPr>
          <a:xfrm>
            <a:off x="1763688" y="3579862"/>
            <a:ext cx="2232248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3252C-71ED-1052-514B-BA0A6C368670}"/>
              </a:ext>
            </a:extLst>
          </p:cNvPr>
          <p:cNvSpPr/>
          <p:nvPr/>
        </p:nvSpPr>
        <p:spPr>
          <a:xfrm>
            <a:off x="1690664" y="2223861"/>
            <a:ext cx="27373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09C2A-1F4B-F259-E3A8-4CD4024527F0}"/>
              </a:ext>
            </a:extLst>
          </p:cNvPr>
          <p:cNvSpPr/>
          <p:nvPr/>
        </p:nvSpPr>
        <p:spPr>
          <a:xfrm>
            <a:off x="4572000" y="2223860"/>
            <a:ext cx="1296144" cy="275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779EC-7432-4CE1-6DB3-8FCBD713E4FF}"/>
              </a:ext>
            </a:extLst>
          </p:cNvPr>
          <p:cNvSpPr txBox="1"/>
          <p:nvPr/>
        </p:nvSpPr>
        <p:spPr>
          <a:xfrm>
            <a:off x="4355976" y="3939902"/>
            <a:ext cx="20162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now click “Check for available services”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E9C957-4869-92D5-792C-C5614DCC08E3}"/>
              </a:ext>
            </a:extLst>
          </p:cNvPr>
          <p:cNvCxnSpPr/>
          <p:nvPr/>
        </p:nvCxnSpPr>
        <p:spPr>
          <a:xfrm flipH="1">
            <a:off x="3779912" y="4187241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32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14E7-9C03-D15E-36DA-A24F3619C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A8B60-38ED-E1C7-CAC5-42A2C90A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42" y="1419622"/>
            <a:ext cx="4799083" cy="3383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12399C-03CC-C511-22A8-7E56F413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26E03-770C-BB01-D388-7D855FA99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917480"/>
          </a:xfrm>
        </p:spPr>
        <p:txBody>
          <a:bodyPr>
            <a:noAutofit/>
          </a:bodyPr>
          <a:lstStyle/>
          <a:p>
            <a:r>
              <a:rPr lang="en-US" sz="1800" dirty="0"/>
              <a:t>We see that the record is from Open University and (depending on other configuration) various services are available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E0BBE-B337-0137-0A1D-5F4889E67878}"/>
              </a:ext>
            </a:extLst>
          </p:cNvPr>
          <p:cNvSpPr/>
          <p:nvPr/>
        </p:nvSpPr>
        <p:spPr>
          <a:xfrm>
            <a:off x="2627784" y="3411055"/>
            <a:ext cx="1067393" cy="5232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ED27C-DCF2-6E59-6B99-88FE85FA87E2}"/>
              </a:ext>
            </a:extLst>
          </p:cNvPr>
          <p:cNvSpPr txBox="1"/>
          <p:nvPr/>
        </p:nvSpPr>
        <p:spPr>
          <a:xfrm>
            <a:off x="4427984" y="3515941"/>
            <a:ext cx="280831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“Alma Network Holdings” shows that it is available at member institution Open University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28FE43-A4F0-3FE4-BFF8-E4D70F719497}"/>
              </a:ext>
            </a:extLst>
          </p:cNvPr>
          <p:cNvCxnSpPr/>
          <p:nvPr/>
        </p:nvCxnSpPr>
        <p:spPr>
          <a:xfrm flipH="1">
            <a:off x="3851920" y="3763280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480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A32B-4E2F-89B4-49B5-DC7C506F0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BBF392-2251-5796-153A-79EF7449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568952" cy="5760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Primo search in Member Institution and Network Zone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A9927-3991-6D80-C4A9-610F855E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0080"/>
            <a:ext cx="8424936" cy="2149702"/>
          </a:xfrm>
        </p:spPr>
        <p:txBody>
          <a:bodyPr>
            <a:noAutofit/>
          </a:bodyPr>
          <a:lstStyle/>
          <a:p>
            <a:r>
              <a:rPr lang="en-US" sz="1800" dirty="0"/>
              <a:t>Thus, we have seen that an end user in Primo can search (among </a:t>
            </a:r>
            <a:r>
              <a:rPr lang="en-US" sz="1800"/>
              <a:t>other options)</a:t>
            </a:r>
            <a:endParaRPr lang="en-US" sz="1800" dirty="0"/>
          </a:p>
          <a:p>
            <a:pPr lvl="1"/>
            <a:r>
              <a:rPr lang="en-US" sz="1800" dirty="0"/>
              <a:t>His or her own institution</a:t>
            </a:r>
          </a:p>
          <a:p>
            <a:pPr lvl="1"/>
            <a:r>
              <a:rPr lang="en-US" sz="1800" dirty="0"/>
              <a:t>The entire consortium </a:t>
            </a:r>
          </a:p>
          <a:p>
            <a:r>
              <a:rPr lang="en-US" sz="1800" dirty="0"/>
              <a:t>If he or she searches the entire consortium then it is possible to retrieve records that are in other member institutions.</a:t>
            </a:r>
          </a:p>
        </p:txBody>
      </p:sp>
    </p:spTree>
    <p:extLst>
      <p:ext uri="{BB962C8B-B14F-4D97-AF65-F5344CB8AC3E}">
        <p14:creationId xmlns:p14="http://schemas.microsoft.com/office/powerpoint/2010/main" val="24821645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9142F-002A-2521-01AB-F53830A85EB1}"/>
              </a:ext>
            </a:extLst>
          </p:cNvPr>
          <p:cNvSpPr txBox="1"/>
          <p:nvPr/>
        </p:nvSpPr>
        <p:spPr>
          <a:xfrm>
            <a:off x="2051720" y="724457"/>
            <a:ext cx="50405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Zone</a:t>
            </a:r>
          </a:p>
          <a:p>
            <a:pPr algn="ctr"/>
            <a:r>
              <a:rPr lang="en-US" sz="1800" dirty="0"/>
              <a:t>Ex Libris University Consortium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6D1F07-B0DB-09B9-4A35-333E9764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52" y="1407815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55A70E-B8DA-187F-9933-23B62BACA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2" y="29969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0750713-4CEA-49C0-19B0-F112A0CA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26" y="2996954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C1B61A8-8680-EE7D-61DC-2FD26305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96952"/>
            <a:ext cx="647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1D9289-CD58-5E5F-C790-4F0EA06EACEB}"/>
              </a:ext>
            </a:extLst>
          </p:cNvPr>
          <p:cNvSpPr txBox="1"/>
          <p:nvPr/>
        </p:nvSpPr>
        <p:spPr>
          <a:xfrm>
            <a:off x="323528" y="3625862"/>
            <a:ext cx="187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Alma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9F07D-BC1F-AC2E-9CA5-CA205DACA83A}"/>
              </a:ext>
            </a:extLst>
          </p:cNvPr>
          <p:cNvSpPr txBox="1"/>
          <p:nvPr/>
        </p:nvSpPr>
        <p:spPr>
          <a:xfrm>
            <a:off x="3649284" y="3625862"/>
            <a:ext cx="18720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Open University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0B1EAE-9554-9149-B2E6-358095E8ECE3}"/>
              </a:ext>
            </a:extLst>
          </p:cNvPr>
          <p:cNvCxnSpPr>
            <a:stCxn id="8" idx="2"/>
          </p:cNvCxnSpPr>
          <p:nvPr/>
        </p:nvCxnSpPr>
        <p:spPr bwMode="auto">
          <a:xfrm flipH="1">
            <a:off x="1295822" y="1988840"/>
            <a:ext cx="3277880" cy="8640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E842D6-2607-FD3E-E408-95604443436E}"/>
              </a:ext>
            </a:extLst>
          </p:cNvPr>
          <p:cNvCxnSpPr>
            <a:cxnSpLocks/>
          </p:cNvCxnSpPr>
          <p:nvPr/>
        </p:nvCxnSpPr>
        <p:spPr bwMode="auto">
          <a:xfrm>
            <a:off x="4573702" y="2017011"/>
            <a:ext cx="0" cy="8359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C0DB5C-4EDD-26CF-5C0C-0B9472E06197}"/>
              </a:ext>
            </a:extLst>
          </p:cNvPr>
          <p:cNvCxnSpPr/>
          <p:nvPr/>
        </p:nvCxnSpPr>
        <p:spPr bwMode="auto">
          <a:xfrm>
            <a:off x="4572000" y="2017011"/>
            <a:ext cx="3291524" cy="83592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E17EB78-FC2D-BF8B-C984-398E04E30BD4}"/>
              </a:ext>
            </a:extLst>
          </p:cNvPr>
          <p:cNvSpPr txBox="1"/>
          <p:nvPr/>
        </p:nvSpPr>
        <p:spPr>
          <a:xfrm>
            <a:off x="6842854" y="3625862"/>
            <a:ext cx="20160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 Institution</a:t>
            </a:r>
          </a:p>
          <a:p>
            <a:pPr algn="ctr"/>
            <a:r>
              <a:rPr lang="en-US" sz="1400" dirty="0"/>
              <a:t>University of Knowledge</a:t>
            </a:r>
          </a:p>
        </p:txBody>
      </p:sp>
    </p:spTree>
    <p:extLst>
      <p:ext uri="{BB962C8B-B14F-4D97-AF65-F5344CB8AC3E}">
        <p14:creationId xmlns:p14="http://schemas.microsoft.com/office/powerpoint/2010/main" val="5344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32" y="3319778"/>
            <a:ext cx="9000999" cy="1240583"/>
          </a:xfrm>
        </p:spPr>
        <p:txBody>
          <a:bodyPr/>
          <a:lstStyle/>
          <a:p>
            <a:pPr algn="ctr"/>
            <a:r>
              <a:rPr lang="en-US" dirty="0"/>
              <a:t>Repository search in Member Institution and Network Zone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d66ab0f4-d659-463b-a1c4-9fb61d1597bf"/>
    <ds:schemaRef ds:uri="74dd5ec3-1427-46e8-a24a-7d89bfb344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6965</TotalTime>
  <Words>2965</Words>
  <Application>Microsoft Office PowerPoint</Application>
  <PresentationFormat>On-screen Show (16:9)</PresentationFormat>
  <Paragraphs>247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Calibri Light</vt:lpstr>
      <vt:lpstr>IGeLU_2016_16X9 (1)</vt:lpstr>
      <vt:lpstr>Alma Collaborative Network and Shared Catalog for Network Zone Consortia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Repository search in Member Institution and Network Zone</vt:lpstr>
      <vt:lpstr>Linking from Network Zone to My Institution 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from Network Zone to My Institution</vt:lpstr>
      <vt:lpstr>Linking a record from the Member Institution to the Network Zone. </vt:lpstr>
      <vt:lpstr>Linking a record from the Member Institution to the Network Zone.</vt:lpstr>
      <vt:lpstr>Linking a record from the Member Institution to the Network Zone.</vt:lpstr>
      <vt:lpstr>Linking a record from the Member Institution to the Network Zone.</vt:lpstr>
      <vt:lpstr>Linking a record from the Member Institution to the Network Zone.</vt:lpstr>
      <vt:lpstr>Linking a record from the Member Institution to the Network Zone.</vt:lpstr>
      <vt:lpstr>Linking a record from the Member Institution to the Network Zone.</vt:lpstr>
      <vt:lpstr>Linking a record from the Member Institution to the Network Zone.</vt:lpstr>
      <vt:lpstr>Linking a record from the Member Institution to the Network Zone.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configuration</vt:lpstr>
      <vt:lpstr>Primo search in Member Institution and Network Zone - example</vt:lpstr>
      <vt:lpstr>Primo search in Member Institution and Network Zone - example</vt:lpstr>
      <vt:lpstr>Primo search in Member Institution and Network Zone - example</vt:lpstr>
      <vt:lpstr>Primo search in Member Institution and Network Zone - example</vt:lpstr>
      <vt:lpstr>Primo search in Member Institution and Network Zone - example</vt:lpstr>
      <vt:lpstr>Primo search in Member Institution and Network Zone - example</vt:lpstr>
      <vt:lpstr>Primo search in Member Institution and Network Zone - example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66</cp:revision>
  <dcterms:created xsi:type="dcterms:W3CDTF">2021-11-30T14:32:13Z</dcterms:created>
  <dcterms:modified xsi:type="dcterms:W3CDTF">2025-01-20T13:17:02Z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